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8" r:id="rId10"/>
    <p:sldId id="266" r:id="rId11"/>
    <p:sldId id="267" r:id="rId12"/>
    <p:sldId id="271" r:id="rId13"/>
    <p:sldId id="269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78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C036A-0639-490F-BB0F-EB5A20468B54}" type="doc">
      <dgm:prSet loTypeId="urn:microsoft.com/office/officeart/2005/8/layout/v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CE3F6FF-E5CA-49CA-829C-AF482642B225}">
      <dgm:prSet phldrT="[Текст]" custT="1"/>
      <dgm:spPr/>
      <dgm:t>
        <a:bodyPr/>
        <a:lstStyle/>
        <a:p>
          <a:pPr algn="ctr"/>
          <a:r>
            <a:rPr lang="ru-RU" sz="1600" dirty="0" smtClean="0"/>
            <a:t>Исполнительный комитет издает постановление о закреплении ОО за конкретными территориями МР  - </a:t>
          </a:r>
        </a:p>
        <a:p>
          <a:pPr algn="ctr"/>
          <a:r>
            <a:rPr lang="ru-RU" sz="1600" dirty="0" smtClean="0">
              <a:solidFill>
                <a:srgbClr val="FF0000"/>
              </a:solidFill>
            </a:rPr>
            <a:t>не позднее 15 марта</a:t>
          </a:r>
          <a:endParaRPr lang="ru-RU" sz="1600" dirty="0">
            <a:solidFill>
              <a:srgbClr val="FF0000"/>
            </a:solidFill>
          </a:endParaRPr>
        </a:p>
      </dgm:t>
    </dgm:pt>
    <dgm:pt modelId="{BC3F78CD-CA2F-4ACF-BC5E-E7693B252737}" type="parTrans" cxnId="{7FE58F38-EAFF-45D7-82C0-0B92F324694B}">
      <dgm:prSet/>
      <dgm:spPr/>
      <dgm:t>
        <a:bodyPr/>
        <a:lstStyle/>
        <a:p>
          <a:endParaRPr lang="ru-RU" sz="1600"/>
        </a:p>
      </dgm:t>
    </dgm:pt>
    <dgm:pt modelId="{EF4B2220-738A-4378-B6BC-F5A769F89A72}" type="sibTrans" cxnId="{7FE58F38-EAFF-45D7-82C0-0B92F324694B}">
      <dgm:prSet custT="1"/>
      <dgm:spPr/>
      <dgm:t>
        <a:bodyPr/>
        <a:lstStyle/>
        <a:p>
          <a:endParaRPr lang="ru-RU" sz="1600"/>
        </a:p>
      </dgm:t>
    </dgm:pt>
    <dgm:pt modelId="{F2130090-38FA-4DC0-A1EE-789014095B31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600" dirty="0" smtClean="0"/>
            <a:t>ОО размещают: постановление ИК о закреплении, кол-во мест в первых классах  -      </a:t>
          </a:r>
        </a:p>
        <a:p>
          <a:pPr algn="ctr">
            <a:lnSpc>
              <a:spcPct val="100000"/>
            </a:lnSpc>
          </a:pPr>
          <a:r>
            <a:rPr lang="ru-RU" sz="1600" dirty="0" smtClean="0"/>
            <a:t>        </a:t>
          </a:r>
          <a:r>
            <a:rPr lang="ru-RU" sz="1600" dirty="0" smtClean="0">
              <a:solidFill>
                <a:srgbClr val="FF0000"/>
              </a:solidFill>
            </a:rPr>
            <a:t>в течение 10 календарных дней с момента издания постановления (не позднее 24 марта)</a:t>
          </a:r>
          <a:endParaRPr lang="ru-RU" sz="1600" dirty="0">
            <a:solidFill>
              <a:srgbClr val="FF0000"/>
            </a:solidFill>
          </a:endParaRPr>
        </a:p>
      </dgm:t>
    </dgm:pt>
    <dgm:pt modelId="{C60C9057-3321-42F1-92F8-0CC6E6ABFFCD}" type="parTrans" cxnId="{BCC6819C-D532-45DF-A9FE-27710CB54FD2}">
      <dgm:prSet/>
      <dgm:spPr/>
      <dgm:t>
        <a:bodyPr/>
        <a:lstStyle/>
        <a:p>
          <a:endParaRPr lang="ru-RU" sz="1600"/>
        </a:p>
      </dgm:t>
    </dgm:pt>
    <dgm:pt modelId="{9F076A6B-AC7A-48E8-9720-FA50C4B4975D}" type="sibTrans" cxnId="{BCC6819C-D532-45DF-A9FE-27710CB54FD2}">
      <dgm:prSet custT="1"/>
      <dgm:spPr/>
      <dgm:t>
        <a:bodyPr/>
        <a:lstStyle/>
        <a:p>
          <a:endParaRPr lang="ru-RU" sz="1600"/>
        </a:p>
      </dgm:t>
    </dgm:pt>
    <dgm:pt modelId="{4D9A8E1D-F056-4C2F-9513-98EF05C495CB}">
      <dgm:prSet phldrT="[Текст]" custT="1"/>
      <dgm:spPr/>
      <dgm:t>
        <a:bodyPr/>
        <a:lstStyle/>
        <a:p>
          <a:r>
            <a:rPr lang="ru-RU" sz="1600" dirty="0" smtClean="0"/>
            <a:t>ОО размещают: наличие свободных мест в первых классах для приема детей, не проживающих на закрепленной территории – </a:t>
          </a:r>
          <a:r>
            <a:rPr lang="ru-RU" sz="1600" dirty="0" smtClean="0">
              <a:solidFill>
                <a:srgbClr val="FF0000"/>
              </a:solidFill>
            </a:rPr>
            <a:t>не позднее 5 июля</a:t>
          </a:r>
          <a:endParaRPr lang="ru-RU" sz="1600" dirty="0">
            <a:solidFill>
              <a:srgbClr val="FF0000"/>
            </a:solidFill>
          </a:endParaRPr>
        </a:p>
      </dgm:t>
    </dgm:pt>
    <dgm:pt modelId="{36A3D9DB-478C-442A-98E0-3A254A10E419}" type="parTrans" cxnId="{7CFE63CC-984F-4CC3-898D-3047984AEC19}">
      <dgm:prSet/>
      <dgm:spPr/>
      <dgm:t>
        <a:bodyPr/>
        <a:lstStyle/>
        <a:p>
          <a:endParaRPr lang="ru-RU" sz="1600"/>
        </a:p>
      </dgm:t>
    </dgm:pt>
    <dgm:pt modelId="{2EFF0EA0-D502-4807-B789-CE47328F55A9}" type="sibTrans" cxnId="{7CFE63CC-984F-4CC3-898D-3047984AEC19}">
      <dgm:prSet/>
      <dgm:spPr/>
      <dgm:t>
        <a:bodyPr/>
        <a:lstStyle/>
        <a:p>
          <a:endParaRPr lang="ru-RU" sz="1600"/>
        </a:p>
      </dgm:t>
    </dgm:pt>
    <dgm:pt modelId="{4053EA10-3939-48A9-8A46-A6A8EB70D83D}">
      <dgm:prSet custT="1"/>
      <dgm:spPr/>
      <dgm:t>
        <a:bodyPr/>
        <a:lstStyle/>
        <a:p>
          <a:r>
            <a:rPr lang="ru-RU" sz="1600" dirty="0" smtClean="0"/>
            <a:t>ОО размещают: образец заявления - </a:t>
          </a:r>
          <a:r>
            <a:rPr lang="ru-RU" sz="1600" dirty="0" smtClean="0">
              <a:solidFill>
                <a:srgbClr val="FF0000"/>
              </a:solidFill>
            </a:rPr>
            <a:t>постоянно</a:t>
          </a:r>
          <a:endParaRPr lang="ru-RU" sz="1600" dirty="0">
            <a:solidFill>
              <a:srgbClr val="FF0000"/>
            </a:solidFill>
          </a:endParaRPr>
        </a:p>
      </dgm:t>
    </dgm:pt>
    <dgm:pt modelId="{827C4A5B-EEA7-4468-8870-9AE4E61E0D92}" type="parTrans" cxnId="{B8C8BD9B-B8DD-4AD1-BDB6-7B2A93684E8D}">
      <dgm:prSet/>
      <dgm:spPr/>
      <dgm:t>
        <a:bodyPr/>
        <a:lstStyle/>
        <a:p>
          <a:endParaRPr lang="ru-RU"/>
        </a:p>
      </dgm:t>
    </dgm:pt>
    <dgm:pt modelId="{C30F05FF-647A-4788-9CF1-0384CD81A527}" type="sibTrans" cxnId="{B8C8BD9B-B8DD-4AD1-BDB6-7B2A93684E8D}">
      <dgm:prSet/>
      <dgm:spPr/>
      <dgm:t>
        <a:bodyPr/>
        <a:lstStyle/>
        <a:p>
          <a:endParaRPr lang="ru-RU"/>
        </a:p>
      </dgm:t>
    </dgm:pt>
    <dgm:pt modelId="{F02E67F2-098A-437D-8ACE-A95517F6D230}" type="pres">
      <dgm:prSet presAssocID="{665C036A-0639-490F-BB0F-EB5A20468B54}" presName="outerComposite" presStyleCnt="0">
        <dgm:presLayoutVars>
          <dgm:chMax val="5"/>
          <dgm:dir/>
          <dgm:resizeHandles val="exact"/>
        </dgm:presLayoutVars>
      </dgm:prSet>
      <dgm:spPr/>
    </dgm:pt>
    <dgm:pt modelId="{650DEC7D-2DE5-4380-95AB-F6FE56FBA48A}" type="pres">
      <dgm:prSet presAssocID="{665C036A-0639-490F-BB0F-EB5A20468B54}" presName="dummyMaxCanvas" presStyleCnt="0">
        <dgm:presLayoutVars/>
      </dgm:prSet>
      <dgm:spPr/>
    </dgm:pt>
    <dgm:pt modelId="{D2BABA88-8B6C-4BDC-AB3C-66F1CC1A892D}" type="pres">
      <dgm:prSet presAssocID="{665C036A-0639-490F-BB0F-EB5A20468B54}" presName="FourNodes_1" presStyleLbl="node1" presStyleIdx="0" presStyleCnt="4">
        <dgm:presLayoutVars>
          <dgm:bulletEnabled val="1"/>
        </dgm:presLayoutVars>
      </dgm:prSet>
      <dgm:spPr/>
    </dgm:pt>
    <dgm:pt modelId="{F64F1A0D-8BF3-44A9-9353-70260CDF52F0}" type="pres">
      <dgm:prSet presAssocID="{665C036A-0639-490F-BB0F-EB5A20468B54}" presName="FourNodes_2" presStyleLbl="node1" presStyleIdx="1" presStyleCnt="4" custScaleY="120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AB00A-A038-4BCD-8C2F-13EFA02A8ABA}" type="pres">
      <dgm:prSet presAssocID="{665C036A-0639-490F-BB0F-EB5A20468B54}" presName="FourNodes_3" presStyleLbl="node1" presStyleIdx="2" presStyleCnt="4">
        <dgm:presLayoutVars>
          <dgm:bulletEnabled val="1"/>
        </dgm:presLayoutVars>
      </dgm:prSet>
      <dgm:spPr/>
    </dgm:pt>
    <dgm:pt modelId="{25A6EA2E-D39D-432F-866C-1FA3833A9AA3}" type="pres">
      <dgm:prSet presAssocID="{665C036A-0639-490F-BB0F-EB5A20468B5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6B3B98-9B3C-4972-BFC0-B871468191E7}" type="pres">
      <dgm:prSet presAssocID="{665C036A-0639-490F-BB0F-EB5A20468B54}" presName="FourConn_1-2" presStyleLbl="fgAccFollowNode1" presStyleIdx="0" presStyleCnt="3">
        <dgm:presLayoutVars>
          <dgm:bulletEnabled val="1"/>
        </dgm:presLayoutVars>
      </dgm:prSet>
      <dgm:spPr/>
    </dgm:pt>
    <dgm:pt modelId="{B3D3562D-7DF5-4597-82BF-23F2A40282A9}" type="pres">
      <dgm:prSet presAssocID="{665C036A-0639-490F-BB0F-EB5A20468B54}" presName="FourConn_2-3" presStyleLbl="fgAccFollowNode1" presStyleIdx="1" presStyleCnt="3">
        <dgm:presLayoutVars>
          <dgm:bulletEnabled val="1"/>
        </dgm:presLayoutVars>
      </dgm:prSet>
      <dgm:spPr/>
    </dgm:pt>
    <dgm:pt modelId="{4DBF0487-CA13-43C0-91EB-344F8AD82DDE}" type="pres">
      <dgm:prSet presAssocID="{665C036A-0639-490F-BB0F-EB5A20468B54}" presName="FourConn_3-4" presStyleLbl="fgAccFollowNode1" presStyleIdx="2" presStyleCnt="3">
        <dgm:presLayoutVars>
          <dgm:bulletEnabled val="1"/>
        </dgm:presLayoutVars>
      </dgm:prSet>
      <dgm:spPr/>
    </dgm:pt>
    <dgm:pt modelId="{B0912B06-214F-4F72-AA08-F72637BA4EF5}" type="pres">
      <dgm:prSet presAssocID="{665C036A-0639-490F-BB0F-EB5A20468B54}" presName="FourNodes_1_text" presStyleLbl="node1" presStyleIdx="3" presStyleCnt="4">
        <dgm:presLayoutVars>
          <dgm:bulletEnabled val="1"/>
        </dgm:presLayoutVars>
      </dgm:prSet>
      <dgm:spPr/>
    </dgm:pt>
    <dgm:pt modelId="{EE1AAAF6-F08E-4B1B-B640-7499D81076CC}" type="pres">
      <dgm:prSet presAssocID="{665C036A-0639-490F-BB0F-EB5A20468B5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D5145-557E-4790-9BC1-BCFE4B8CE0A5}" type="pres">
      <dgm:prSet presAssocID="{665C036A-0639-490F-BB0F-EB5A20468B54}" presName="FourNodes_3_text" presStyleLbl="node1" presStyleIdx="3" presStyleCnt="4">
        <dgm:presLayoutVars>
          <dgm:bulletEnabled val="1"/>
        </dgm:presLayoutVars>
      </dgm:prSet>
      <dgm:spPr/>
    </dgm:pt>
    <dgm:pt modelId="{67F11772-4B5F-40AB-BCE7-F2CD153E3069}" type="pres">
      <dgm:prSet presAssocID="{665C036A-0639-490F-BB0F-EB5A20468B5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D263FF-B329-4A54-A7D6-858AEFA6835F}" type="presOf" srcId="{2EFF0EA0-D502-4807-B789-CE47328F55A9}" destId="{4DBF0487-CA13-43C0-91EB-344F8AD82DDE}" srcOrd="0" destOrd="0" presId="urn:microsoft.com/office/officeart/2005/8/layout/vProcess5"/>
    <dgm:cxn modelId="{87D8D73B-E005-49FB-8796-67630D6CB599}" type="presOf" srcId="{4053EA10-3939-48A9-8A46-A6A8EB70D83D}" destId="{67F11772-4B5F-40AB-BCE7-F2CD153E3069}" srcOrd="1" destOrd="0" presId="urn:microsoft.com/office/officeart/2005/8/layout/vProcess5"/>
    <dgm:cxn modelId="{B8C8BD9B-B8DD-4AD1-BDB6-7B2A93684E8D}" srcId="{665C036A-0639-490F-BB0F-EB5A20468B54}" destId="{4053EA10-3939-48A9-8A46-A6A8EB70D83D}" srcOrd="3" destOrd="0" parTransId="{827C4A5B-EEA7-4468-8870-9AE4E61E0D92}" sibTransId="{C30F05FF-647A-4788-9CF1-0384CD81A527}"/>
    <dgm:cxn modelId="{F7C118A9-85B4-4A9A-B27E-754807B2AE8D}" type="presOf" srcId="{F2130090-38FA-4DC0-A1EE-789014095B31}" destId="{F64F1A0D-8BF3-44A9-9353-70260CDF52F0}" srcOrd="0" destOrd="0" presId="urn:microsoft.com/office/officeart/2005/8/layout/vProcess5"/>
    <dgm:cxn modelId="{F36BA4B7-8FCF-4494-9C79-BCF8C8F6A0B4}" type="presOf" srcId="{9F076A6B-AC7A-48E8-9720-FA50C4B4975D}" destId="{B3D3562D-7DF5-4597-82BF-23F2A40282A9}" srcOrd="0" destOrd="0" presId="urn:microsoft.com/office/officeart/2005/8/layout/vProcess5"/>
    <dgm:cxn modelId="{2C2B8EA9-4EAD-4981-A15E-C2BB36FFCFB8}" type="presOf" srcId="{4053EA10-3939-48A9-8A46-A6A8EB70D83D}" destId="{25A6EA2E-D39D-432F-866C-1FA3833A9AA3}" srcOrd="0" destOrd="0" presId="urn:microsoft.com/office/officeart/2005/8/layout/vProcess5"/>
    <dgm:cxn modelId="{ADF9DA67-3C33-42A2-B464-ED09EE2A9149}" type="presOf" srcId="{9CE3F6FF-E5CA-49CA-829C-AF482642B225}" destId="{B0912B06-214F-4F72-AA08-F72637BA4EF5}" srcOrd="1" destOrd="0" presId="urn:microsoft.com/office/officeart/2005/8/layout/vProcess5"/>
    <dgm:cxn modelId="{6EAF494E-FFC3-41B6-8514-315143790A1C}" type="presOf" srcId="{EF4B2220-738A-4378-B6BC-F5A769F89A72}" destId="{0B6B3B98-9B3C-4972-BFC0-B871468191E7}" srcOrd="0" destOrd="0" presId="urn:microsoft.com/office/officeart/2005/8/layout/vProcess5"/>
    <dgm:cxn modelId="{2B3DDEE5-485E-470F-B667-E9999B7F8C0E}" type="presOf" srcId="{4D9A8E1D-F056-4C2F-9513-98EF05C495CB}" destId="{C1EAB00A-A038-4BCD-8C2F-13EFA02A8ABA}" srcOrd="0" destOrd="0" presId="urn:microsoft.com/office/officeart/2005/8/layout/vProcess5"/>
    <dgm:cxn modelId="{BCC6819C-D532-45DF-A9FE-27710CB54FD2}" srcId="{665C036A-0639-490F-BB0F-EB5A20468B54}" destId="{F2130090-38FA-4DC0-A1EE-789014095B31}" srcOrd="1" destOrd="0" parTransId="{C60C9057-3321-42F1-92F8-0CC6E6ABFFCD}" sibTransId="{9F076A6B-AC7A-48E8-9720-FA50C4B4975D}"/>
    <dgm:cxn modelId="{7CFE63CC-984F-4CC3-898D-3047984AEC19}" srcId="{665C036A-0639-490F-BB0F-EB5A20468B54}" destId="{4D9A8E1D-F056-4C2F-9513-98EF05C495CB}" srcOrd="2" destOrd="0" parTransId="{36A3D9DB-478C-442A-98E0-3A254A10E419}" sibTransId="{2EFF0EA0-D502-4807-B789-CE47328F55A9}"/>
    <dgm:cxn modelId="{751CA33B-D635-4AE7-915D-63A4E4C31972}" type="presOf" srcId="{665C036A-0639-490F-BB0F-EB5A20468B54}" destId="{F02E67F2-098A-437D-8ACE-A95517F6D230}" srcOrd="0" destOrd="0" presId="urn:microsoft.com/office/officeart/2005/8/layout/vProcess5"/>
    <dgm:cxn modelId="{E103337E-A3EB-43C1-B22B-E33002ECDD90}" type="presOf" srcId="{9CE3F6FF-E5CA-49CA-829C-AF482642B225}" destId="{D2BABA88-8B6C-4BDC-AB3C-66F1CC1A892D}" srcOrd="0" destOrd="0" presId="urn:microsoft.com/office/officeart/2005/8/layout/vProcess5"/>
    <dgm:cxn modelId="{345FA9C7-8113-4BFF-996E-CB90E7BCBEAD}" type="presOf" srcId="{F2130090-38FA-4DC0-A1EE-789014095B31}" destId="{EE1AAAF6-F08E-4B1B-B640-7499D81076CC}" srcOrd="1" destOrd="0" presId="urn:microsoft.com/office/officeart/2005/8/layout/vProcess5"/>
    <dgm:cxn modelId="{7FE58F38-EAFF-45D7-82C0-0B92F324694B}" srcId="{665C036A-0639-490F-BB0F-EB5A20468B54}" destId="{9CE3F6FF-E5CA-49CA-829C-AF482642B225}" srcOrd="0" destOrd="0" parTransId="{BC3F78CD-CA2F-4ACF-BC5E-E7693B252737}" sibTransId="{EF4B2220-738A-4378-B6BC-F5A769F89A72}"/>
    <dgm:cxn modelId="{9C3AE7C8-A495-435D-839C-9B99A027C296}" type="presOf" srcId="{4D9A8E1D-F056-4C2F-9513-98EF05C495CB}" destId="{1F0D5145-557E-4790-9BC1-BCFE4B8CE0A5}" srcOrd="1" destOrd="0" presId="urn:microsoft.com/office/officeart/2005/8/layout/vProcess5"/>
    <dgm:cxn modelId="{DB43E556-FBB1-4FC1-924B-D0D7BF4FFFE1}" type="presParOf" srcId="{F02E67F2-098A-437D-8ACE-A95517F6D230}" destId="{650DEC7D-2DE5-4380-95AB-F6FE56FBA48A}" srcOrd="0" destOrd="0" presId="urn:microsoft.com/office/officeart/2005/8/layout/vProcess5"/>
    <dgm:cxn modelId="{223D09D5-DD35-445A-8DB9-6B9E0E795D28}" type="presParOf" srcId="{F02E67F2-098A-437D-8ACE-A95517F6D230}" destId="{D2BABA88-8B6C-4BDC-AB3C-66F1CC1A892D}" srcOrd="1" destOrd="0" presId="urn:microsoft.com/office/officeart/2005/8/layout/vProcess5"/>
    <dgm:cxn modelId="{F5B77245-965E-467C-B933-7D0BFCEE52A9}" type="presParOf" srcId="{F02E67F2-098A-437D-8ACE-A95517F6D230}" destId="{F64F1A0D-8BF3-44A9-9353-70260CDF52F0}" srcOrd="2" destOrd="0" presId="urn:microsoft.com/office/officeart/2005/8/layout/vProcess5"/>
    <dgm:cxn modelId="{AD0A2A17-F8FD-4C31-A39D-4B1379D08C51}" type="presParOf" srcId="{F02E67F2-098A-437D-8ACE-A95517F6D230}" destId="{C1EAB00A-A038-4BCD-8C2F-13EFA02A8ABA}" srcOrd="3" destOrd="0" presId="urn:microsoft.com/office/officeart/2005/8/layout/vProcess5"/>
    <dgm:cxn modelId="{A5599549-71F3-4489-9C75-A57437C3FAEE}" type="presParOf" srcId="{F02E67F2-098A-437D-8ACE-A95517F6D230}" destId="{25A6EA2E-D39D-432F-866C-1FA3833A9AA3}" srcOrd="4" destOrd="0" presId="urn:microsoft.com/office/officeart/2005/8/layout/vProcess5"/>
    <dgm:cxn modelId="{897A79AC-5F32-4241-92B6-61CD39EAE618}" type="presParOf" srcId="{F02E67F2-098A-437D-8ACE-A95517F6D230}" destId="{0B6B3B98-9B3C-4972-BFC0-B871468191E7}" srcOrd="5" destOrd="0" presId="urn:microsoft.com/office/officeart/2005/8/layout/vProcess5"/>
    <dgm:cxn modelId="{AE6F60E0-A34B-42E2-BEDA-F5C68D437009}" type="presParOf" srcId="{F02E67F2-098A-437D-8ACE-A95517F6D230}" destId="{B3D3562D-7DF5-4597-82BF-23F2A40282A9}" srcOrd="6" destOrd="0" presId="urn:microsoft.com/office/officeart/2005/8/layout/vProcess5"/>
    <dgm:cxn modelId="{6C183B7B-E804-446D-88F9-C2A8271F4472}" type="presParOf" srcId="{F02E67F2-098A-437D-8ACE-A95517F6D230}" destId="{4DBF0487-CA13-43C0-91EB-344F8AD82DDE}" srcOrd="7" destOrd="0" presId="urn:microsoft.com/office/officeart/2005/8/layout/vProcess5"/>
    <dgm:cxn modelId="{CB3EA01D-1E5A-4F4A-A4A1-9FED438CFD5F}" type="presParOf" srcId="{F02E67F2-098A-437D-8ACE-A95517F6D230}" destId="{B0912B06-214F-4F72-AA08-F72637BA4EF5}" srcOrd="8" destOrd="0" presId="urn:microsoft.com/office/officeart/2005/8/layout/vProcess5"/>
    <dgm:cxn modelId="{969CE6BD-7435-418D-A0C8-A509C96723B7}" type="presParOf" srcId="{F02E67F2-098A-437D-8ACE-A95517F6D230}" destId="{EE1AAAF6-F08E-4B1B-B640-7499D81076CC}" srcOrd="9" destOrd="0" presId="urn:microsoft.com/office/officeart/2005/8/layout/vProcess5"/>
    <dgm:cxn modelId="{9E15F381-DEDF-452C-BF08-D60D5FB256A3}" type="presParOf" srcId="{F02E67F2-098A-437D-8ACE-A95517F6D230}" destId="{1F0D5145-557E-4790-9BC1-BCFE4B8CE0A5}" srcOrd="10" destOrd="0" presId="urn:microsoft.com/office/officeart/2005/8/layout/vProcess5"/>
    <dgm:cxn modelId="{ACFA2A04-185C-40F8-9460-6AE69E1AF5CA}" type="presParOf" srcId="{F02E67F2-098A-437D-8ACE-A95517F6D230}" destId="{67F11772-4B5F-40AB-BCE7-F2CD153E306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ABA88-8B6C-4BDC-AB3C-66F1CC1A892D}">
      <dsp:nvSpPr>
        <dsp:cNvPr id="0" name=""/>
        <dsp:cNvSpPr/>
      </dsp:nvSpPr>
      <dsp:spPr>
        <a:xfrm>
          <a:off x="0" y="0"/>
          <a:ext cx="6633011" cy="108353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Исполнительный комитет издает постановление о закреплении ОО за конкретными территориями МР  -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0000"/>
              </a:solidFill>
            </a:rPr>
            <a:t>не позднее 15 марта</a:t>
          </a:r>
          <a:endParaRPr lang="ru-RU" sz="1600" kern="1200" dirty="0">
            <a:solidFill>
              <a:srgbClr val="FF0000"/>
            </a:solidFill>
          </a:endParaRPr>
        </a:p>
      </dsp:txBody>
      <dsp:txXfrm>
        <a:off x="31736" y="31736"/>
        <a:ext cx="5372236" cy="1020059"/>
      </dsp:txXfrm>
    </dsp:sp>
    <dsp:sp modelId="{F64F1A0D-8BF3-44A9-9353-70260CDF52F0}">
      <dsp:nvSpPr>
        <dsp:cNvPr id="0" name=""/>
        <dsp:cNvSpPr/>
      </dsp:nvSpPr>
      <dsp:spPr>
        <a:xfrm>
          <a:off x="555514" y="1167730"/>
          <a:ext cx="6633011" cy="13091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 размещают: постановление ИК о закреплении, кол-во мест в первых классах  -     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</a:t>
          </a:r>
          <a:r>
            <a:rPr lang="ru-RU" sz="1600" kern="1200" dirty="0" smtClean="0">
              <a:solidFill>
                <a:srgbClr val="FF0000"/>
              </a:solidFill>
            </a:rPr>
            <a:t>в течение 10 календарных дней с момента издания постановления (не позднее 24 марта)</a:t>
          </a:r>
          <a:endParaRPr lang="ru-RU" sz="1600" kern="1200" dirty="0">
            <a:solidFill>
              <a:srgbClr val="FF0000"/>
            </a:solidFill>
          </a:endParaRPr>
        </a:p>
      </dsp:txBody>
      <dsp:txXfrm>
        <a:off x="593858" y="1206074"/>
        <a:ext cx="5296512" cy="1232456"/>
      </dsp:txXfrm>
    </dsp:sp>
    <dsp:sp modelId="{C1EAB00A-A038-4BCD-8C2F-13EFA02A8ABA}">
      <dsp:nvSpPr>
        <dsp:cNvPr id="0" name=""/>
        <dsp:cNvSpPr/>
      </dsp:nvSpPr>
      <dsp:spPr>
        <a:xfrm>
          <a:off x="1102738" y="2561074"/>
          <a:ext cx="6633011" cy="108353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 размещают: наличие свободных мест в первых классах для приема детей, не проживающих на закрепленной территории – </a:t>
          </a:r>
          <a:r>
            <a:rPr lang="ru-RU" sz="1600" kern="1200" dirty="0" smtClean="0">
              <a:solidFill>
                <a:srgbClr val="FF0000"/>
              </a:solidFill>
            </a:rPr>
            <a:t>не позднее 5 июля</a:t>
          </a:r>
          <a:endParaRPr lang="ru-RU" sz="1600" kern="1200" dirty="0">
            <a:solidFill>
              <a:srgbClr val="FF0000"/>
            </a:solidFill>
          </a:endParaRPr>
        </a:p>
      </dsp:txBody>
      <dsp:txXfrm>
        <a:off x="1134474" y="2592810"/>
        <a:ext cx="5318020" cy="1020059"/>
      </dsp:txXfrm>
    </dsp:sp>
    <dsp:sp modelId="{25A6EA2E-D39D-432F-866C-1FA3833A9AA3}">
      <dsp:nvSpPr>
        <dsp:cNvPr id="0" name=""/>
        <dsp:cNvSpPr/>
      </dsp:nvSpPr>
      <dsp:spPr>
        <a:xfrm>
          <a:off x="1658252" y="3841612"/>
          <a:ext cx="6633011" cy="108353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 размещают: образец заявления - </a:t>
          </a:r>
          <a:r>
            <a:rPr lang="ru-RU" sz="1600" kern="1200" dirty="0" smtClean="0">
              <a:solidFill>
                <a:srgbClr val="FF0000"/>
              </a:solidFill>
            </a:rPr>
            <a:t>постоянно</a:t>
          </a:r>
          <a:endParaRPr lang="ru-RU" sz="1600" kern="1200" dirty="0">
            <a:solidFill>
              <a:srgbClr val="FF0000"/>
            </a:solidFill>
          </a:endParaRPr>
        </a:p>
      </dsp:txBody>
      <dsp:txXfrm>
        <a:off x="1689988" y="3873348"/>
        <a:ext cx="5309728" cy="1020059"/>
      </dsp:txXfrm>
    </dsp:sp>
    <dsp:sp modelId="{0B6B3B98-9B3C-4972-BFC0-B871468191E7}">
      <dsp:nvSpPr>
        <dsp:cNvPr id="0" name=""/>
        <dsp:cNvSpPr/>
      </dsp:nvSpPr>
      <dsp:spPr>
        <a:xfrm>
          <a:off x="5928715" y="829886"/>
          <a:ext cx="704295" cy="70429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6087181" y="829886"/>
        <a:ext cx="387363" cy="529982"/>
      </dsp:txXfrm>
    </dsp:sp>
    <dsp:sp modelId="{B3D3562D-7DF5-4597-82BF-23F2A40282A9}">
      <dsp:nvSpPr>
        <dsp:cNvPr id="0" name=""/>
        <dsp:cNvSpPr/>
      </dsp:nvSpPr>
      <dsp:spPr>
        <a:xfrm>
          <a:off x="6484230" y="2110424"/>
          <a:ext cx="704295" cy="70429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6642696" y="2110424"/>
        <a:ext cx="387363" cy="529982"/>
      </dsp:txXfrm>
    </dsp:sp>
    <dsp:sp modelId="{4DBF0487-CA13-43C0-91EB-344F8AD82DDE}">
      <dsp:nvSpPr>
        <dsp:cNvPr id="0" name=""/>
        <dsp:cNvSpPr/>
      </dsp:nvSpPr>
      <dsp:spPr>
        <a:xfrm>
          <a:off x="7031453" y="3390961"/>
          <a:ext cx="704295" cy="70429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7189919" y="3390961"/>
        <a:ext cx="387363" cy="529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2589E18-B61C-432B-A062-D70E8A3E2918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EC50C6A-C38D-443C-8327-520ABD7E85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effectLst/>
              </a:rPr>
              <a:t>ПОРЯДОК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ПРИЕМА НА ОБУЧЕНИЕ ПО ОБРАЗОВАТЕЛЬНЫМ ПРОГРАММАМ НАЧАЛЬНОГО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ОБЩЕГО, ОСНОВНОГО ОБЩЕГО И СРЕДНЕГО ОБЩЕГО </a:t>
            </a:r>
            <a:r>
              <a:rPr lang="ru-RU" sz="2400" dirty="0" smtClean="0">
                <a:effectLst/>
              </a:rPr>
              <a:t>ОБРАЗОВАНИЯ (далее-Порядок)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Заместитель начальника по УМР</a:t>
            </a:r>
          </a:p>
          <a:p>
            <a:r>
              <a:rPr lang="ru-RU" sz="2400" dirty="0" smtClean="0"/>
              <a:t>Егорова В.В.</a:t>
            </a:r>
          </a:p>
          <a:p>
            <a:r>
              <a:rPr lang="ru-RU" sz="2400" dirty="0" smtClean="0"/>
              <a:t>Январь 2021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282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ru-RU" sz="3200" dirty="0" smtClean="0"/>
              <a:t>Нормативные документы: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138176"/>
              </p:ext>
            </p:extLst>
          </p:nvPr>
        </p:nvGraphicFramePr>
        <p:xfrm>
          <a:off x="539552" y="908720"/>
          <a:ext cx="8229600" cy="5395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67128"/>
                <a:gridCol w="1162472"/>
              </a:tblGrid>
              <a:tr h="579710">
                <a:tc>
                  <a:txBody>
                    <a:bodyPr/>
                    <a:lstStyle/>
                    <a:p>
                      <a:r>
                        <a:rPr lang="ru-RU" sz="1600" b="1" i="0" dirty="0" smtClean="0">
                          <a:solidFill>
                            <a:schemeClr val="tx1"/>
                          </a:solidFill>
                        </a:rPr>
                        <a:t>Федеральный закон № 273-ФЗ от 29.12.2012 г.</a:t>
                      </a:r>
                      <a:r>
                        <a:rPr lang="ru-RU" sz="1600" b="1" i="0" baseline="0" dirty="0" smtClean="0">
                          <a:solidFill>
                            <a:schemeClr val="tx1"/>
                          </a:solidFill>
                        </a:rPr>
                        <a:t> «Об образовании в Российской Федерации»</a:t>
                      </a:r>
                      <a:endParaRPr lang="ru-RU" sz="160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0" dirty="0" smtClean="0">
                          <a:solidFill>
                            <a:schemeClr val="tx1"/>
                          </a:solidFill>
                        </a:rPr>
                        <a:t>Действ.</a:t>
                      </a:r>
                      <a:endParaRPr lang="ru-RU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ст.28(п.8) :к компетенции ОО относится прием обучающихся;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ст.29 п.2 пп.1«м»: ОО обеспечивает открытость и доступность информации о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количестве вакантных мест для приема (перевода) по каждой образовательной программе (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офиц.сайт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ст.30 п.2:ОО 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принимает ЛНА регламентирующие правила приема обучающихся;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ст.53 п.1:</a:t>
                      </a: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Основанием возникновения образовательных отношений является распорядительный акт ОО о приеме лица на обучение в эту организацию (приказ)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ст.55: Общие требования к приему на обучение в организацию, осуществляющую образовательную деятельность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ст.67: Организация приема на обучение по основным общеобразовательным программам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Приказ Министерства образования и науки</a:t>
                      </a:r>
                      <a:r>
                        <a:rPr lang="ru-RU" sz="1600" i="1" baseline="0" dirty="0" smtClean="0"/>
                        <a:t> Российской Федерации от 22.01.2014 г. № 32 – Порядок приема № 32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err="1" smtClean="0">
                          <a:solidFill>
                            <a:srgbClr val="FF0000"/>
                          </a:solidFill>
                        </a:rPr>
                        <a:t>Утр.силу</a:t>
                      </a:r>
                      <a:endParaRPr lang="ru-RU" sz="12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Приказ Министерства просвещения Российской Федерации от 17.01.2019 г.№ 19 – Порядок приема № 19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err="1" smtClean="0">
                          <a:solidFill>
                            <a:srgbClr val="FF0000"/>
                          </a:solidFill>
                        </a:rPr>
                        <a:t>Утр.силу</a:t>
                      </a:r>
                      <a:endParaRPr lang="ru-RU" sz="12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Приказ министерства просвещения Российской</a:t>
                      </a:r>
                      <a:r>
                        <a:rPr lang="ru-RU" sz="1600" b="1" baseline="0" dirty="0" smtClean="0"/>
                        <a:t> Федерации от 02.09.2020 г.№ 458 – Порядок приема № 458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Действ.</a:t>
                      </a:r>
                      <a:endParaRPr lang="ru-RU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Постановление исполнительного комитета Алексеевского</a:t>
                      </a:r>
                      <a:r>
                        <a:rPr lang="ru-RU" sz="1600" b="1" baseline="0" dirty="0" smtClean="0"/>
                        <a:t> муниципального района от 22.12.2014 г.№726 – Порядок выдачи разрешения на прием детей в раннем или позднем возрасте – Порядок выдачи разрешения № 726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Действ.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122608"/>
              </p:ext>
            </p:extLst>
          </p:nvPr>
        </p:nvGraphicFramePr>
        <p:xfrm>
          <a:off x="1403648" y="6309320"/>
          <a:ext cx="6096000" cy="370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rgbClr val="FF0000"/>
                          </a:solidFill>
                        </a:rPr>
                        <a:t>*завести папку с</a:t>
                      </a:r>
                      <a:r>
                        <a:rPr lang="ru-RU" i="1" baseline="0" dirty="0" smtClean="0">
                          <a:solidFill>
                            <a:srgbClr val="FF0000"/>
                          </a:solidFill>
                        </a:rPr>
                        <a:t> нормативными правовыми актами</a:t>
                      </a:r>
                      <a:endParaRPr lang="ru-RU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4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354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 smtClean="0"/>
              <a:t>Организационно-подготовительная работа 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r>
              <a:rPr lang="ru-RU" sz="1400" dirty="0" smtClean="0"/>
              <a:t>Издать </a:t>
            </a:r>
            <a:r>
              <a:rPr lang="ru-RU" sz="1400" dirty="0" smtClean="0">
                <a:solidFill>
                  <a:srgbClr val="FF0000"/>
                </a:solidFill>
              </a:rPr>
              <a:t>*приказ </a:t>
            </a:r>
            <a:r>
              <a:rPr lang="ru-RU" sz="1400" dirty="0" smtClean="0">
                <a:solidFill>
                  <a:schemeClr val="tx1"/>
                </a:solidFill>
              </a:rPr>
              <a:t>о назначении должностного лица</a:t>
            </a:r>
            <a:r>
              <a:rPr lang="ru-RU" sz="1400" dirty="0" smtClean="0"/>
              <a:t>, </a:t>
            </a:r>
            <a:r>
              <a:rPr lang="ru-RU" sz="1400" dirty="0" smtClean="0">
                <a:solidFill>
                  <a:srgbClr val="FF0000"/>
                </a:solidFill>
              </a:rPr>
              <a:t>ответственного за прием заявлений о приеме на обучение и документов.</a:t>
            </a:r>
          </a:p>
          <a:p>
            <a:pPr marL="0" indent="0">
              <a:buNone/>
            </a:pPr>
            <a:r>
              <a:rPr lang="ru-RU" sz="1400" dirty="0" smtClean="0"/>
              <a:t>Учесть в приказе, что ответственное лицо </a:t>
            </a:r>
            <a:r>
              <a:rPr lang="ru-RU" sz="1400" dirty="0" smtClean="0">
                <a:solidFill>
                  <a:srgbClr val="FF0000"/>
                </a:solidFill>
              </a:rPr>
              <a:t>принимает заявление лично, почтовой связью, электронной почтой, через электронный сайт</a:t>
            </a:r>
          </a:p>
          <a:p>
            <a:pPr marL="0" indent="0">
              <a:buNone/>
            </a:pPr>
            <a:r>
              <a:rPr lang="ru-RU" sz="1400" dirty="0" smtClean="0"/>
              <a:t>Возложение обязанностей отразить в должностных обязанностях.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Обязанности должностного лица</a:t>
            </a:r>
            <a:r>
              <a:rPr lang="ru-RU" sz="1400" dirty="0" smtClean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Прием </a:t>
            </a:r>
            <a:r>
              <a:rPr lang="ru-RU" sz="1400" b="1" i="1" dirty="0" smtClean="0">
                <a:solidFill>
                  <a:srgbClr val="0070C0"/>
                </a:solidFill>
              </a:rPr>
              <a:t>заявлений</a:t>
            </a:r>
            <a:r>
              <a:rPr lang="ru-RU" sz="1400" dirty="0" smtClean="0"/>
              <a:t> и </a:t>
            </a:r>
            <a:r>
              <a:rPr lang="ru-RU" sz="1400" b="1" dirty="0" smtClean="0">
                <a:solidFill>
                  <a:srgbClr val="0070C0"/>
                </a:solidFill>
              </a:rPr>
              <a:t>документов</a:t>
            </a:r>
            <a:r>
              <a:rPr lang="ru-RU" sz="1400" b="1" dirty="0" smtClean="0"/>
              <a:t> </a:t>
            </a:r>
            <a:r>
              <a:rPr lang="ru-RU" sz="1400" dirty="0" smtClean="0"/>
              <a:t>разными способами;</a:t>
            </a:r>
          </a:p>
          <a:p>
            <a:pPr>
              <a:buFont typeface="Wingdings" pitchFamily="2" charset="2"/>
              <a:buChar char="ü"/>
            </a:pPr>
            <a:r>
              <a:rPr lang="ru-RU" sz="1400" b="1" i="1" dirty="0" smtClean="0">
                <a:solidFill>
                  <a:srgbClr val="0070C0"/>
                </a:solidFill>
              </a:rPr>
              <a:t>Проверка достоверности сведений, указанных в заявлении и соответствия действительности электронных образов документов</a:t>
            </a:r>
            <a:r>
              <a:rPr lang="ru-RU" sz="1400" dirty="0" smtClean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Ведение </a:t>
            </a:r>
            <a:r>
              <a:rPr lang="ru-RU" sz="1400" b="1" i="1" dirty="0" smtClean="0">
                <a:solidFill>
                  <a:srgbClr val="0070C0"/>
                </a:solidFill>
              </a:rPr>
              <a:t>журнала приема заявлений о приеме на обучение в ОО </a:t>
            </a:r>
            <a:r>
              <a:rPr lang="ru-RU" sz="1400" dirty="0" smtClean="0"/>
              <a:t>(регистрация заявления и перечня документов);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Выдача </a:t>
            </a:r>
            <a:r>
              <a:rPr lang="ru-RU" sz="1400" b="1" dirty="0" smtClean="0">
                <a:solidFill>
                  <a:srgbClr val="0070C0"/>
                </a:solidFill>
              </a:rPr>
              <a:t>документа (расписки</a:t>
            </a:r>
            <a:r>
              <a:rPr lang="ru-RU" sz="1400" dirty="0" smtClean="0">
                <a:solidFill>
                  <a:srgbClr val="0070C0"/>
                </a:solidFill>
              </a:rPr>
              <a:t>)</a:t>
            </a:r>
            <a:r>
              <a:rPr lang="ru-RU" sz="1400" dirty="0" smtClean="0"/>
              <a:t> с указанием регистрационного номера заявления и перечня представленных документов с личной подписью;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 формирование </a:t>
            </a:r>
            <a:r>
              <a:rPr lang="ru-RU" sz="1400" b="1" i="1" dirty="0" smtClean="0">
                <a:solidFill>
                  <a:srgbClr val="0070C0"/>
                </a:solidFill>
              </a:rPr>
              <a:t>личного дела </a:t>
            </a:r>
            <a:r>
              <a:rPr lang="ru-RU" sz="1400" dirty="0" smtClean="0"/>
              <a:t>(на поступающего/принятого на обучение)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подготовка проекта </a:t>
            </a:r>
            <a:r>
              <a:rPr lang="ru-RU" sz="1400" b="1" i="1" dirty="0" smtClean="0">
                <a:solidFill>
                  <a:srgbClr val="0070C0"/>
                </a:solidFill>
              </a:rPr>
              <a:t>приказа о приеме на обучение</a:t>
            </a:r>
            <a:r>
              <a:rPr lang="ru-RU" sz="1400" dirty="0" smtClean="0"/>
              <a:t>, соблюдение сроков издания приказов и регистрации</a:t>
            </a:r>
          </a:p>
          <a:p>
            <a:r>
              <a:rPr lang="ru-RU" sz="1400" dirty="0" smtClean="0"/>
              <a:t>В приказе указать: изучение и обязательное знание нормативных документов и неукоснительное соблюдение обязательных требований.</a:t>
            </a:r>
          </a:p>
          <a:p>
            <a:r>
              <a:rPr lang="ru-RU" sz="1400" dirty="0" smtClean="0"/>
              <a:t>Издать </a:t>
            </a:r>
            <a:r>
              <a:rPr lang="ru-RU" sz="1400" dirty="0" smtClean="0">
                <a:solidFill>
                  <a:srgbClr val="FF0000"/>
                </a:solidFill>
              </a:rPr>
              <a:t>*приказ </a:t>
            </a:r>
            <a:r>
              <a:rPr lang="ru-RU" sz="1400" dirty="0" smtClean="0"/>
              <a:t>о назначении должностного лица, </a:t>
            </a:r>
            <a:r>
              <a:rPr lang="ru-RU" sz="1400" dirty="0" smtClean="0">
                <a:solidFill>
                  <a:srgbClr val="FF0000"/>
                </a:solidFill>
              </a:rPr>
              <a:t>ответственного за размещение обязательной информации на информационном стенде и официальном сайте.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Обновить </a:t>
            </a:r>
            <a:r>
              <a:rPr lang="ru-RU" sz="1400" dirty="0">
                <a:solidFill>
                  <a:srgbClr val="FF0000"/>
                </a:solidFill>
              </a:rPr>
              <a:t>*ЛНА о правилах приема на обучение </a:t>
            </a:r>
            <a:r>
              <a:rPr lang="ru-RU" sz="1400" dirty="0">
                <a:solidFill>
                  <a:schemeClr val="tx1"/>
                </a:solidFill>
              </a:rPr>
              <a:t>в части, не урегулированной 273-ФЗ и Порядком № </a:t>
            </a:r>
            <a:r>
              <a:rPr lang="ru-RU" sz="1400" dirty="0" smtClean="0">
                <a:solidFill>
                  <a:schemeClr val="tx1"/>
                </a:solidFill>
              </a:rPr>
              <a:t>458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5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27087"/>
          </a:xfrm>
        </p:spPr>
        <p:txBody>
          <a:bodyPr/>
          <a:lstStyle/>
          <a:p>
            <a:r>
              <a:rPr lang="ru-RU" sz="3200" dirty="0" smtClean="0"/>
              <a:t>Общий порядок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317921"/>
              </p:ext>
            </p:extLst>
          </p:nvPr>
        </p:nvGraphicFramePr>
        <p:xfrm>
          <a:off x="457200" y="908720"/>
          <a:ext cx="8229600" cy="499093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Ст.67 273-ФЗ</a:t>
                      </a:r>
                    </a:p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Получение начального общего образования в образовательных организациях начинается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лет.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Возраст 6 лет и 6 месяцев – до 8 лет</a:t>
                      </a:r>
                      <a:r>
                        <a:rPr lang="ru-RU" sz="1600" baseline="0" dirty="0" smtClean="0"/>
                        <a:t> на (на 01.09)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Младше 6 лет и 6 месяцев-старше 8 лет (на 01.09)</a:t>
                      </a:r>
                      <a:endParaRPr lang="ru-RU" sz="1600" dirty="0"/>
                    </a:p>
                  </a:txBody>
                  <a:tcPr/>
                </a:tc>
              </a:tr>
              <a:tr h="774536">
                <a:tc gridSpan="2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Прием на обучение</a:t>
                      </a:r>
                      <a:r>
                        <a:rPr lang="ru-RU" sz="1600" baseline="0" dirty="0" smtClean="0"/>
                        <a:t> осуществляется школой на основании заявления и документов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Разрешение выдает Районный</a:t>
                      </a:r>
                      <a:r>
                        <a:rPr lang="ru-RU" sz="1600" baseline="0" dirty="0" smtClean="0"/>
                        <a:t> отдел образования </a:t>
                      </a:r>
                    </a:p>
                    <a:p>
                      <a:pPr algn="ctr"/>
                      <a:r>
                        <a:rPr lang="ru-RU" sz="1200" baseline="0" dirty="0" smtClean="0"/>
                        <a:t>(ответ.-методист по начальному обучению)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</a:t>
                      </a:r>
                      <a:r>
                        <a:rPr lang="ru-RU" sz="1600" i="1" dirty="0" smtClean="0"/>
                        <a:t>Порядок</a:t>
                      </a:r>
                      <a:r>
                        <a:rPr lang="ru-RU" sz="1600" i="1" baseline="0" dirty="0" smtClean="0"/>
                        <a:t> выдачи разрешения № 726</a:t>
                      </a:r>
                      <a:endParaRPr lang="ru-RU" sz="1600" i="1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/>
                        <a:t>Порядок по Приказу № 458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Прием на обучение</a:t>
                      </a:r>
                      <a:r>
                        <a:rPr lang="ru-RU" sz="1600" baseline="0" dirty="0" smtClean="0"/>
                        <a:t> осуществляется </a:t>
                      </a:r>
                      <a:r>
                        <a:rPr lang="ru-RU" sz="1600" baseline="0" dirty="0" smtClean="0"/>
                        <a:t>школой при наличии Разрешения, заявления и документов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/>
                        <a:t>Порядок по Приказу № 458</a:t>
                      </a:r>
                      <a:endParaRPr lang="ru-RU" sz="1600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2123728" y="2780928"/>
            <a:ext cx="5760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444208" y="2780928"/>
            <a:ext cx="5760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78714"/>
              </p:ext>
            </p:extLst>
          </p:nvPr>
        </p:nvGraphicFramePr>
        <p:xfrm>
          <a:off x="467544" y="6021288"/>
          <a:ext cx="8208912" cy="730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algn="just"/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*Проверить возраст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принятых в 1 класс, начиная с 2016 года. Если возраст младше 6,5 лет и старше 8 лет, в личном деле  должно быть разрешение РОО</a:t>
                      </a:r>
                      <a:endParaRPr lang="ru-RU" sz="14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Обязательные документы в ОО </a:t>
            </a:r>
            <a:br>
              <a:rPr lang="ru-RU" sz="2800" dirty="0" smtClean="0"/>
            </a:br>
            <a:r>
              <a:rPr lang="ru-RU" sz="2800" dirty="0" smtClean="0"/>
              <a:t>при приеме на обучение – </a:t>
            </a:r>
            <a:r>
              <a:rPr lang="ru-RU" sz="2800" dirty="0" smtClean="0">
                <a:solidFill>
                  <a:srgbClr val="FF0000"/>
                </a:solidFill>
              </a:rPr>
              <a:t>ЗАЯВЛЕНИЕ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/>
              <a:t>(п.24 Порядок 458)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indent="-228600">
              <a:buAutoNum type="arabicParenR"/>
            </a:pPr>
            <a:r>
              <a:rPr lang="ru-RU" sz="1000" dirty="0" smtClean="0"/>
              <a:t>дата </a:t>
            </a:r>
            <a:r>
              <a:rPr lang="ru-RU" sz="1000" dirty="0"/>
              <a:t>рождения ребенка или </a:t>
            </a:r>
            <a:r>
              <a:rPr lang="ru-RU" sz="1000" dirty="0" smtClean="0"/>
              <a:t>поступающего;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адрес </a:t>
            </a:r>
            <a:r>
              <a:rPr lang="ru-RU" sz="1000" dirty="0"/>
              <a:t>места жительства и (или) адрес места пребывания ребенка или </a:t>
            </a:r>
            <a:r>
              <a:rPr lang="ru-RU" sz="1000" dirty="0" smtClean="0"/>
              <a:t>поступающего;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фамилия</a:t>
            </a:r>
            <a:r>
              <a:rPr lang="ru-RU" sz="1000" dirty="0"/>
              <a:t>, имя, отчество (при наличии) 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</a:t>
            </a:r>
            <a:r>
              <a:rPr lang="ru-RU" sz="1000" dirty="0" smtClean="0"/>
              <a:t>ребенка;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адрес </a:t>
            </a:r>
            <a:r>
              <a:rPr lang="ru-RU" sz="1000" dirty="0"/>
              <a:t>места жительства и (или) адрес места пребывания 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</a:t>
            </a:r>
            <a:r>
              <a:rPr lang="ru-RU" sz="1000" dirty="0" smtClean="0"/>
              <a:t>ребенка;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адрес(а</a:t>
            </a:r>
            <a:r>
              <a:rPr lang="ru-RU" sz="1000" dirty="0"/>
              <a:t>) электронной почты, номер(а) телефона(</a:t>
            </a:r>
            <a:r>
              <a:rPr lang="ru-RU" sz="1000" dirty="0" err="1"/>
              <a:t>ов</a:t>
            </a:r>
            <a:r>
              <a:rPr lang="ru-RU" sz="1000" dirty="0"/>
              <a:t>) (при наличии) 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ребенка или </a:t>
            </a:r>
            <a:r>
              <a:rPr lang="ru-RU" sz="1000" dirty="0" smtClean="0"/>
              <a:t>поступающего;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сведения о наличии </a:t>
            </a:r>
            <a:r>
              <a:rPr lang="ru-RU" sz="1000" dirty="0"/>
              <a:t>права внеочередного, первоочередного или преимущественного </a:t>
            </a:r>
            <a:r>
              <a:rPr lang="ru-RU" sz="1000" dirty="0" smtClean="0"/>
              <a:t>приема </a:t>
            </a:r>
            <a:r>
              <a:rPr lang="ru-RU" sz="1000" i="1" dirty="0" smtClean="0">
                <a:solidFill>
                  <a:srgbClr val="FF0000"/>
                </a:solidFill>
              </a:rPr>
              <a:t>(указать категории);</a:t>
            </a:r>
            <a:endParaRPr lang="ru-RU" sz="1000" i="1" dirty="0">
              <a:solidFill>
                <a:srgbClr val="FF0000"/>
              </a:solidFill>
            </a:endParaRPr>
          </a:p>
          <a:p>
            <a:pPr marL="228600" indent="-228600">
              <a:buAutoNum type="arabicParenR"/>
            </a:pPr>
            <a:r>
              <a:rPr lang="ru-RU" sz="1000" dirty="0" smtClean="0"/>
              <a:t>сведения о потребности </a:t>
            </a:r>
            <a:r>
              <a:rPr lang="ru-RU" sz="1000" dirty="0"/>
              <a:t>ребенка или поступающего в обучении по адаптированной образовательной программе и (или) в создании специальных условий для организации обучения и воспитания обучающегося с ограниченными возможностями здоровья в соответствии с заключением психолого-медико-педагогической комиссии </a:t>
            </a:r>
            <a:r>
              <a:rPr lang="ru-RU" sz="1000" i="1" dirty="0">
                <a:solidFill>
                  <a:srgbClr val="FF0000"/>
                </a:solidFill>
              </a:rPr>
              <a:t>(при наличии) </a:t>
            </a:r>
            <a:r>
              <a:rPr lang="ru-RU" sz="1000" dirty="0"/>
              <a:t>или инвалида (ребенка-инвалида) в соответствии с индивидуальной программой </a:t>
            </a:r>
            <a:r>
              <a:rPr lang="ru-RU" sz="1000" dirty="0" smtClean="0"/>
              <a:t>реабилитации;</a:t>
            </a:r>
            <a:endParaRPr lang="ru-RU" sz="1000" dirty="0"/>
          </a:p>
          <a:p>
            <a:pPr marL="228600" indent="-228600">
              <a:buAutoNum type="arabicParenR"/>
            </a:pPr>
            <a:r>
              <a:rPr lang="ru-RU" sz="1000" dirty="0" smtClean="0"/>
              <a:t>согласие </a:t>
            </a:r>
            <a:r>
              <a:rPr lang="ru-RU" sz="1000" dirty="0"/>
              <a:t>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ребенка на обучение ребенка по адаптированной образовательной программе (в случае необходимости обучения ребенка по адаптированной образовательной программе</a:t>
            </a:r>
            <a:r>
              <a:rPr lang="ru-RU" sz="1000" dirty="0" smtClean="0"/>
              <a:t>);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согласие </a:t>
            </a:r>
            <a:r>
              <a:rPr lang="ru-RU" sz="1000" dirty="0"/>
              <a:t>поступающего, достигшего возраста восемнадцати лет, на обучение по адаптированной образовательной программе (в случае необходимости обучения указанного поступающего по адаптированной образовательной программе</a:t>
            </a:r>
            <a:r>
              <a:rPr lang="ru-RU" sz="1000" dirty="0" smtClean="0"/>
              <a:t>);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язык </a:t>
            </a:r>
            <a:r>
              <a:rPr lang="ru-RU" sz="1000" dirty="0"/>
              <a:t>образования (в случае получения образования на родном языке из числа языков народов Российской Федерации или на иностранном языке</a:t>
            </a:r>
            <a:r>
              <a:rPr lang="ru-RU" sz="1000" dirty="0" smtClean="0"/>
              <a:t>);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родной </a:t>
            </a:r>
            <a:r>
              <a:rPr lang="ru-RU" sz="1000" dirty="0"/>
              <a:t>язык из числа языков народов Российской Федерации </a:t>
            </a:r>
            <a:r>
              <a:rPr lang="ru-RU" sz="1000" i="1" dirty="0">
                <a:solidFill>
                  <a:srgbClr val="FF0000"/>
                </a:solidFill>
              </a:rPr>
              <a:t>(в случае реализации права на изучение родного языка из числа языков народов Российской Федерации, в том числе русского языка как родного языка</a:t>
            </a:r>
            <a:r>
              <a:rPr lang="ru-RU" sz="1000" i="1" dirty="0" smtClean="0">
                <a:solidFill>
                  <a:srgbClr val="FF0000"/>
                </a:solidFill>
              </a:rPr>
              <a:t>);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государственный </a:t>
            </a:r>
            <a:r>
              <a:rPr lang="ru-RU" sz="1000" dirty="0"/>
              <a:t>язык республики Российской Федерации </a:t>
            </a:r>
            <a:r>
              <a:rPr lang="ru-RU" sz="1000" i="1" dirty="0">
                <a:solidFill>
                  <a:srgbClr val="FF0000"/>
                </a:solidFill>
              </a:rPr>
              <a:t>(в случае предоставления общеобразовательной организацией возможности изучения государственного языка республики Российской Федерации</a:t>
            </a:r>
            <a:r>
              <a:rPr lang="ru-RU" sz="1000" i="1" dirty="0" smtClean="0">
                <a:solidFill>
                  <a:srgbClr val="FF0000"/>
                </a:solidFill>
              </a:rPr>
              <a:t>);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факт </a:t>
            </a:r>
            <a:r>
              <a:rPr lang="ru-RU" sz="1000" dirty="0"/>
              <a:t>ознакомления 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ребенка или </a:t>
            </a:r>
            <a:r>
              <a:rPr lang="ru-RU" sz="1000" dirty="0" smtClean="0"/>
              <a:t>поступающего: 1)с уставом,2) </a:t>
            </a:r>
            <a:r>
              <a:rPr lang="ru-RU" sz="1000" dirty="0"/>
              <a:t>с лицензией на осуществление образовательной деятельности, </a:t>
            </a:r>
            <a:r>
              <a:rPr lang="ru-RU" sz="1000" dirty="0" smtClean="0"/>
              <a:t>3)со </a:t>
            </a:r>
            <a:r>
              <a:rPr lang="ru-RU" sz="1000" dirty="0"/>
              <a:t>свидетельством о государственной аккредитации, </a:t>
            </a:r>
            <a:r>
              <a:rPr lang="ru-RU" sz="1000" dirty="0" smtClean="0"/>
              <a:t>4)с </a:t>
            </a:r>
            <a:r>
              <a:rPr lang="ru-RU" sz="1000" dirty="0"/>
              <a:t>общеобразовательными программами и </a:t>
            </a:r>
            <a:r>
              <a:rPr lang="ru-RU" sz="1000" dirty="0" smtClean="0"/>
              <a:t>5)другими </a:t>
            </a:r>
            <a:r>
              <a:rPr lang="ru-RU" sz="1000" dirty="0"/>
              <a:t>документами, регламентирующими организацию и осуществление образовательной деятельности, </a:t>
            </a:r>
            <a:r>
              <a:rPr lang="ru-RU" sz="1000" dirty="0" smtClean="0"/>
              <a:t>6)права </a:t>
            </a:r>
            <a:r>
              <a:rPr lang="ru-RU" sz="1000" dirty="0"/>
              <a:t>и обязанности </a:t>
            </a:r>
            <a:r>
              <a:rPr lang="ru-RU" sz="1000" dirty="0" smtClean="0"/>
              <a:t>обучающихся;</a:t>
            </a:r>
            <a:endParaRPr lang="ru-RU" sz="1000" dirty="0"/>
          </a:p>
          <a:p>
            <a:pPr marL="228600" indent="-228600">
              <a:buAutoNum type="arabicParenR"/>
            </a:pPr>
            <a:r>
              <a:rPr lang="ru-RU" sz="1000" dirty="0" smtClean="0"/>
              <a:t>согласие </a:t>
            </a:r>
            <a:r>
              <a:rPr lang="ru-RU" sz="1000" dirty="0"/>
              <a:t>родителя(ей) (законного(</a:t>
            </a:r>
            <a:r>
              <a:rPr lang="ru-RU" sz="1000" dirty="0" err="1"/>
              <a:t>ых</a:t>
            </a:r>
            <a:r>
              <a:rPr lang="ru-RU" sz="1000" dirty="0"/>
              <a:t>) представителя(ей) ребенка или поступающего на обработку персональных </a:t>
            </a:r>
            <a:r>
              <a:rPr lang="ru-RU" sz="1000" dirty="0" smtClean="0"/>
              <a:t>данных.</a:t>
            </a:r>
          </a:p>
          <a:p>
            <a:pPr marL="0" indent="0">
              <a:buNone/>
            </a:pPr>
            <a:r>
              <a:rPr lang="ru-RU" sz="1000" dirty="0" smtClean="0"/>
              <a:t>* </a:t>
            </a:r>
            <a:r>
              <a:rPr lang="ru-RU" sz="1000" i="1" dirty="0" smtClean="0"/>
              <a:t>В заявлении могут быть указаны и другие сведения, например, класс и др. Но </a:t>
            </a:r>
            <a:r>
              <a:rPr lang="ru-RU" sz="1000" i="1" dirty="0" smtClean="0">
                <a:solidFill>
                  <a:srgbClr val="FF0000"/>
                </a:solidFill>
              </a:rPr>
              <a:t>обязательные пункты должны быть отражены в форме заявления</a:t>
            </a:r>
            <a:endParaRPr lang="ru-RU" sz="1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8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800" dirty="0">
                <a:solidFill>
                  <a:srgbClr val="2F5897"/>
                </a:solidFill>
              </a:rPr>
            </a:br>
            <a:r>
              <a:rPr lang="ru-RU" sz="2800" dirty="0">
                <a:solidFill>
                  <a:srgbClr val="2F5897"/>
                </a:solidFill>
              </a:rPr>
              <a:t>при приеме на обучение – </a:t>
            </a:r>
            <a:r>
              <a:rPr lang="ru-RU" sz="2800" dirty="0">
                <a:solidFill>
                  <a:srgbClr val="FF0000"/>
                </a:solidFill>
              </a:rPr>
              <a:t>ЗАЯВЛЕНИЕ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2F5897"/>
                </a:solidFill>
              </a:rPr>
              <a:t>(п.24 Порядок 458)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Форма подачи</a:t>
            </a:r>
            <a:r>
              <a:rPr lang="ru-RU" dirty="0" smtClean="0"/>
              <a:t>: лично, почтовая связь (заказное письмо с уведомлением), электронная почта/официальный сайт</a:t>
            </a:r>
          </a:p>
          <a:p>
            <a:r>
              <a:rPr lang="ru-RU" b="1" dirty="0" smtClean="0"/>
              <a:t>Форма заявления </a:t>
            </a:r>
            <a:r>
              <a:rPr lang="ru-RU" dirty="0" smtClean="0"/>
              <a:t>утверждается приказом.</a:t>
            </a:r>
          </a:p>
          <a:p>
            <a:r>
              <a:rPr lang="ru-RU" b="1" dirty="0" smtClean="0"/>
              <a:t>Образец заявления</a:t>
            </a:r>
            <a:r>
              <a:rPr lang="ru-RU" dirty="0" smtClean="0"/>
              <a:t>: размещается на информационном стенде 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 на официальном сайте.</a:t>
            </a:r>
          </a:p>
          <a:p>
            <a:r>
              <a:rPr lang="ru-RU" dirty="0" smtClean="0"/>
              <a:t>Заявление </a:t>
            </a:r>
            <a:r>
              <a:rPr lang="ru-RU" b="1" dirty="0" smtClean="0"/>
              <a:t>регистрируется</a:t>
            </a:r>
            <a:r>
              <a:rPr lang="ru-RU" dirty="0" smtClean="0"/>
              <a:t> в журнале приема заявлений на обучение в день приема.</a:t>
            </a:r>
            <a:endParaRPr lang="ru-RU" dirty="0"/>
          </a:p>
          <a:p>
            <a:r>
              <a:rPr lang="ru-RU" dirty="0" smtClean="0"/>
              <a:t>На заявлении проставляется </a:t>
            </a:r>
            <a:r>
              <a:rPr lang="ru-RU" b="1" dirty="0" smtClean="0"/>
              <a:t>регистрационный номер</a:t>
            </a:r>
            <a:r>
              <a:rPr lang="ru-RU" dirty="0" smtClean="0"/>
              <a:t>, подпись должностного лица (кто принял), номер должен соответствовать номеру в журнале регистрации.</a:t>
            </a:r>
          </a:p>
          <a:p>
            <a:r>
              <a:rPr lang="ru-RU" dirty="0" smtClean="0"/>
              <a:t>Заявление (вместе с представленными документами) </a:t>
            </a:r>
            <a:r>
              <a:rPr lang="ru-RU" b="1" dirty="0" smtClean="0"/>
              <a:t>хранится в личном деле.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64807"/>
              </p:ext>
            </p:extLst>
          </p:nvPr>
        </p:nvGraphicFramePr>
        <p:xfrm>
          <a:off x="539552" y="5805264"/>
          <a:ext cx="8208912" cy="7315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*Издать 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приказ об утверждении формы заявления (с 2021 года – НОВАЯ!)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*Форму нового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заявления разместить в 2-х местах: информационный стенд и официальный сайт.</a:t>
                      </a:r>
                      <a:endParaRPr lang="ru-RU" sz="14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4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8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800" dirty="0">
                <a:solidFill>
                  <a:srgbClr val="2F5897"/>
                </a:solidFill>
              </a:rPr>
            </a:br>
            <a:r>
              <a:rPr lang="ru-RU" sz="2800" dirty="0">
                <a:solidFill>
                  <a:srgbClr val="2F5897"/>
                </a:solidFill>
              </a:rPr>
              <a:t>при приеме на обучение – </a:t>
            </a:r>
            <a:r>
              <a:rPr lang="ru-RU" sz="2800" dirty="0" smtClean="0">
                <a:solidFill>
                  <a:srgbClr val="FF0000"/>
                </a:solidFill>
              </a:rPr>
              <a:t>ЖУРНАЛ приема заявлений о приеме на обучение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2F5897"/>
                </a:solidFill>
              </a:rPr>
              <a:t>(п.29 </a:t>
            </a:r>
            <a:r>
              <a:rPr lang="ru-RU" sz="2800" dirty="0">
                <a:solidFill>
                  <a:srgbClr val="2F5897"/>
                </a:solidFill>
              </a:rPr>
              <a:t>Порядок 458)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журнале регистрируется факт приема заявления и перечень представленных документов</a:t>
            </a:r>
          </a:p>
          <a:p>
            <a:r>
              <a:rPr lang="ru-RU" dirty="0" smtClean="0"/>
              <a:t>Форма Порядком 458 не установлена, НО форма журнала (графы) должна соответствовать перечню документов, обязательных для предъявления.</a:t>
            </a:r>
          </a:p>
          <a:p>
            <a:r>
              <a:rPr lang="ru-RU" dirty="0" smtClean="0"/>
              <a:t>Форма журнала изменялась, т.к. менялся Порядок (№№32,19)</a:t>
            </a:r>
          </a:p>
          <a:p>
            <a:r>
              <a:rPr lang="ru-RU" dirty="0" smtClean="0"/>
              <a:t>При изменении формы журнала следует сделать запись: «В форму журнала внесены изменения: Порядок №№32,19 утратили силу, утвержден Порядок 458» (приказ ОО от …… № …)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052936"/>
              </p:ext>
            </p:extLst>
          </p:nvPr>
        </p:nvGraphicFramePr>
        <p:xfrm>
          <a:off x="539552" y="5805264"/>
          <a:ext cx="8208912" cy="944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*Издать 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приказ об утверждении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новой формы журнала в части перечня представленных документов.</a:t>
                      </a:r>
                      <a:endParaRPr lang="ru-RU" sz="1400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*Журнал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должен быть сшит (4 прокола), листы пронумерованы, скреплены печатью и подписью руководителя.</a:t>
                      </a:r>
                      <a:endParaRPr lang="ru-RU" sz="14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7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*образец формы журнала приема заявлений о приеме на обучение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ru-RU" sz="1400" i="1" dirty="0" smtClean="0"/>
              <a:t>Титульный лист: </a:t>
            </a:r>
            <a:r>
              <a:rPr lang="ru-RU" sz="1400" dirty="0" smtClean="0"/>
              <a:t>Журнал приема заявлений </a:t>
            </a:r>
            <a:r>
              <a:rPr lang="ru-RU" sz="1400" dirty="0"/>
              <a:t>на обучение </a:t>
            </a:r>
            <a:r>
              <a:rPr lang="ru-RU" sz="1400" dirty="0" smtClean="0"/>
              <a:t>по образовательным программам начального общего, основного общего и среднего общего образования</a:t>
            </a:r>
          </a:p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647742"/>
              </p:ext>
            </p:extLst>
          </p:nvPr>
        </p:nvGraphicFramePr>
        <p:xfrm>
          <a:off x="170510" y="2132856"/>
          <a:ext cx="8802979" cy="38943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6444"/>
                <a:gridCol w="1018742"/>
                <a:gridCol w="1368152"/>
                <a:gridCol w="1224136"/>
                <a:gridCol w="1296144"/>
                <a:gridCol w="1368152"/>
                <a:gridCol w="792088"/>
                <a:gridCol w="1089121"/>
              </a:tblGrid>
              <a:tr h="316281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Порядковый</a:t>
                      </a:r>
                      <a:r>
                        <a:rPr lang="ru-RU" sz="1200" baseline="0" dirty="0" smtClean="0"/>
                        <a:t> номер</a:t>
                      </a:r>
                      <a:endParaRPr lang="ru-RU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Дата приема заявления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ФИО заявителя-родитель/</a:t>
                      </a:r>
                    </a:p>
                    <a:p>
                      <a:pPr algn="ctr"/>
                      <a:r>
                        <a:rPr lang="ru-RU" sz="1200" dirty="0" smtClean="0"/>
                        <a:t>законного</a:t>
                      </a:r>
                      <a:r>
                        <a:rPr lang="ru-RU" sz="1200" baseline="0" dirty="0" smtClean="0"/>
                        <a:t> представителя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Гражданство</a:t>
                      </a:r>
                    </a:p>
                    <a:p>
                      <a:pPr algn="ctr"/>
                      <a:r>
                        <a:rPr lang="ru-RU" sz="1200" dirty="0" smtClean="0"/>
                        <a:t>(Российская Федерация/иностранные граждане и лица</a:t>
                      </a:r>
                      <a:r>
                        <a:rPr lang="ru-RU" sz="1200" baseline="0" dirty="0" smtClean="0"/>
                        <a:t> без гражданства)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ФИО </a:t>
                      </a:r>
                    </a:p>
                    <a:p>
                      <a:pPr algn="ctr"/>
                      <a:r>
                        <a:rPr lang="ru-RU" sz="1200" dirty="0" smtClean="0"/>
                        <a:t>ребенка/</a:t>
                      </a:r>
                    </a:p>
                    <a:p>
                      <a:pPr algn="ctr"/>
                      <a:r>
                        <a:rPr lang="ru-RU" sz="1200" dirty="0" smtClean="0"/>
                        <a:t>поступающего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Дата рождения ребенка/</a:t>
                      </a:r>
                    </a:p>
                    <a:p>
                      <a:pPr algn="ctr"/>
                      <a:r>
                        <a:rPr lang="ru-RU" sz="1200" dirty="0" smtClean="0"/>
                        <a:t>поступающего</a:t>
                      </a:r>
                    </a:p>
                    <a:p>
                      <a:pPr algn="ctr"/>
                      <a:r>
                        <a:rPr lang="ru-RU" sz="1200" dirty="0" smtClean="0"/>
                        <a:t>(сколько лет на 01.09)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Способ подачи </a:t>
                      </a:r>
                    </a:p>
                    <a:p>
                      <a:pPr algn="ctr"/>
                      <a:r>
                        <a:rPr lang="ru-RU" sz="1200" dirty="0" smtClean="0"/>
                        <a:t>(лично/</a:t>
                      </a:r>
                    </a:p>
                    <a:p>
                      <a:pPr algn="ctr"/>
                      <a:r>
                        <a:rPr lang="ru-RU" sz="1200" dirty="0" err="1" smtClean="0"/>
                        <a:t>почт.связь</a:t>
                      </a:r>
                      <a:r>
                        <a:rPr lang="ru-RU" sz="1200" dirty="0" smtClean="0"/>
                        <a:t>/</a:t>
                      </a:r>
                    </a:p>
                    <a:p>
                      <a:pPr algn="ctr"/>
                      <a:r>
                        <a:rPr lang="ru-RU" sz="1200" dirty="0" smtClean="0"/>
                        <a:t>в </a:t>
                      </a:r>
                      <a:r>
                        <a:rPr lang="ru-RU" sz="1200" dirty="0" err="1" smtClean="0"/>
                        <a:t>электр.ф</a:t>
                      </a:r>
                      <a:r>
                        <a:rPr lang="ru-RU" sz="1200" dirty="0" smtClean="0"/>
                        <a:t>.)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Отметка о получении заявителем документа о принятии</a:t>
                      </a:r>
                      <a:r>
                        <a:rPr lang="ru-RU" sz="1200" baseline="0" dirty="0" smtClean="0"/>
                        <a:t> заявления и перечне документов (подпись) </a:t>
                      </a:r>
                      <a:endParaRPr lang="ru-RU" sz="1200" i="1" baseline="0" dirty="0" smtClean="0"/>
                    </a:p>
                    <a:p>
                      <a:pPr algn="ctr"/>
                      <a:r>
                        <a:rPr lang="ru-RU" sz="1200" i="1" baseline="0" dirty="0" smtClean="0"/>
                        <a:t>(при личном обращении </a:t>
                      </a:r>
                      <a:endParaRPr lang="ru-RU" sz="1200" i="1" dirty="0"/>
                    </a:p>
                  </a:txBody>
                  <a:tcPr anchor="ctr"/>
                </a:tc>
              </a:tr>
              <a:tr h="318576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75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95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при приеме на обучение – </a:t>
            </a:r>
            <a:r>
              <a:rPr lang="ru-RU" sz="2400" dirty="0" smtClean="0">
                <a:solidFill>
                  <a:srgbClr val="FF0000"/>
                </a:solidFill>
              </a:rPr>
              <a:t>ПЕРЕЧЕНЬ ДОКУМЕНТОВ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(копии и оригиналы)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(</a:t>
            </a:r>
            <a:r>
              <a:rPr lang="ru-RU" sz="2400" dirty="0" smtClean="0">
                <a:solidFill>
                  <a:srgbClr val="2F5897"/>
                </a:solidFill>
              </a:rPr>
              <a:t>п.26 </a:t>
            </a:r>
            <a:r>
              <a:rPr lang="ru-RU" sz="2400" dirty="0">
                <a:solidFill>
                  <a:srgbClr val="2F5897"/>
                </a:solidFill>
              </a:rPr>
              <a:t>Порядок 458)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При личном обращении: заявители предъявляют оригиналы+ копии</a:t>
            </a:r>
          </a:p>
          <a:p>
            <a:pPr marL="0" indent="0">
              <a:buNone/>
            </a:pPr>
            <a:r>
              <a:rPr lang="ru-RU" dirty="0" smtClean="0"/>
              <a:t>На копиях сделать запись «Представлены оригиналы, копия верна», подпись должностного лица, печать</a:t>
            </a:r>
          </a:p>
          <a:p>
            <a:r>
              <a:rPr lang="ru-RU" dirty="0" smtClean="0"/>
              <a:t>При получении по почте копий или в </a:t>
            </a:r>
            <a:r>
              <a:rPr lang="ru-RU" dirty="0" err="1" smtClean="0"/>
              <a:t>электр.форме</a:t>
            </a:r>
            <a:r>
              <a:rPr lang="ru-RU" dirty="0" smtClean="0"/>
              <a:t>  скан-образов: распечатать в читаемом виде, сделать запись «Получено (каким способом). Сведения, указанные в заявлении, достоверны. Электронные образы/копии документов соответствуют действительности»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87993"/>
              </p:ext>
            </p:extLst>
          </p:nvPr>
        </p:nvGraphicFramePr>
        <p:xfrm>
          <a:off x="539552" y="5805264"/>
          <a:ext cx="8208912" cy="7315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*Проверить в личных делах  наличие документов, обязательных при приеме заявления, лишнее – убрать! (с2016 по 2020 - с учетом Порядка №№ 32,19; с 2021 – Порядка 458)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*Заверить копии документов в личных делах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9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*образец формы журнала приема заявлений о приеме на обучение (продолжение)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i="1" dirty="0" smtClean="0"/>
              <a:t>Титульный лист: </a:t>
            </a:r>
            <a:r>
              <a:rPr lang="ru-RU" sz="1400" dirty="0" smtClean="0"/>
              <a:t>Журнал приема заявлений </a:t>
            </a:r>
            <a:r>
              <a:rPr lang="ru-RU" sz="1400" dirty="0"/>
              <a:t>на обучение </a:t>
            </a:r>
            <a:r>
              <a:rPr lang="ru-RU" sz="1400" dirty="0" smtClean="0"/>
              <a:t>по образовательным программам начального общего, основного общего и среднего общего образования</a:t>
            </a:r>
          </a:p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114154"/>
              </p:ext>
            </p:extLst>
          </p:nvPr>
        </p:nvGraphicFramePr>
        <p:xfrm>
          <a:off x="215516" y="2348881"/>
          <a:ext cx="8604957" cy="43964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609"/>
                <a:gridCol w="1002597"/>
                <a:gridCol w="1171126"/>
                <a:gridCol w="1152128"/>
                <a:gridCol w="1152128"/>
                <a:gridCol w="864096"/>
                <a:gridCol w="1036179"/>
                <a:gridCol w="706047"/>
                <a:gridCol w="706047"/>
              </a:tblGrid>
              <a:tr h="288031">
                <a:tc gridSpan="9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Перечень представленных документов</a:t>
                      </a:r>
                      <a:endParaRPr lang="ru-RU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</a:tr>
              <a:tr h="888855">
                <a:tc gridSpan="7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Граждане Российской Федерации</a:t>
                      </a:r>
                      <a:endParaRPr lang="ru-RU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Иностранные граждане и лица</a:t>
                      </a:r>
                      <a:r>
                        <a:rPr lang="ru-RU" sz="1200" baseline="0" dirty="0" smtClean="0"/>
                        <a:t> без гражданства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200" i="1" dirty="0" smtClean="0"/>
                        <a:t>(дополнительно)</a:t>
                      </a:r>
                      <a:endParaRPr lang="ru-RU" sz="12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</a:tr>
              <a:tr h="259321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Копия документа, удостоверяющего личность родителя (законного представителя) ребенка или поступающего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dirty="0" smtClean="0"/>
                        <a:t>Копия свидетельства о рождении ребенка или документа, подтверждающего родство заявителя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dirty="0" smtClean="0"/>
                        <a:t>Копия справки о регистрации на закрепленной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baseline="0" dirty="0" smtClean="0"/>
                        <a:t>            тер-</a:t>
                      </a:r>
                      <a:r>
                        <a:rPr lang="ru-RU" sz="1000" baseline="0" dirty="0" err="1" smtClean="0"/>
                        <a:t>ии</a:t>
                      </a:r>
                      <a:r>
                        <a:rPr lang="ru-RU" sz="1000" baseline="0" dirty="0" smtClean="0"/>
                        <a:t>/</a:t>
                      </a:r>
                    </a:p>
                    <a:p>
                      <a:pPr lvl="0" algn="ctr"/>
                      <a:r>
                        <a:rPr lang="ru-RU" sz="1000" baseline="0" dirty="0" smtClean="0"/>
                        <a:t>справка </a:t>
                      </a:r>
                      <a:r>
                        <a:rPr lang="ru-RU" sz="1000" baseline="0" dirty="0" smtClean="0"/>
                        <a:t>о подаче </a:t>
                      </a:r>
                      <a:r>
                        <a:rPr lang="ru-RU" sz="1000" baseline="0" dirty="0" smtClean="0"/>
                        <a:t>документов </a:t>
                      </a:r>
                      <a:r>
                        <a:rPr lang="ru-RU" sz="1000" baseline="0" dirty="0" smtClean="0"/>
                        <a:t>для </a:t>
                      </a:r>
                      <a:r>
                        <a:rPr lang="ru-RU" sz="1000" baseline="0" dirty="0" smtClean="0"/>
                        <a:t>регистрации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с места работы родителя(ей) (законного(</a:t>
                      </a:r>
                      <a:r>
                        <a:rPr lang="ru-RU" sz="1000" b="0" i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ых</a:t>
                      </a:r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представителя(ей) ребенка  - </a:t>
                      </a:r>
                      <a:r>
                        <a:rPr lang="ru-RU" sz="1000" b="0" i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оригинал</a:t>
                      </a:r>
                    </a:p>
                    <a:p>
                      <a:pPr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000" b="0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 наличии права внеочередного или первоочередного приема на обучение);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Копия заключения психолого-медико-педагогической комиссии </a:t>
                      </a:r>
                      <a:r>
                        <a:rPr lang="ru-RU" sz="1000" b="0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(при наличии).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i="0" dirty="0" smtClean="0">
                          <a:latin typeface="+mn-lt"/>
                        </a:rPr>
                        <a:t>Аттестат об основном общем образовании - </a:t>
                      </a:r>
                      <a:r>
                        <a:rPr lang="ru-RU" sz="1000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оригинал</a:t>
                      </a:r>
                    </a:p>
                    <a:p>
                      <a:pPr lvl="0" algn="ctr"/>
                      <a:r>
                        <a:rPr lang="ru-RU" sz="1000" i="1" baseline="0" dirty="0" smtClean="0">
                          <a:latin typeface="+mn-lt"/>
                        </a:rPr>
                        <a:t> (при поступлении в 10 класс)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i="0" dirty="0" smtClean="0">
                          <a:latin typeface="+mn-lt"/>
                        </a:rPr>
                        <a:t>Разрешение</a:t>
                      </a:r>
                      <a:r>
                        <a:rPr lang="ru-RU" sz="1000" i="0" baseline="0" dirty="0" smtClean="0">
                          <a:latin typeface="+mn-lt"/>
                        </a:rPr>
                        <a:t> органа управления образованием на прием детей  на обучение - </a:t>
                      </a:r>
                      <a:r>
                        <a:rPr lang="ru-RU" sz="1000" i="0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оригинал</a:t>
                      </a:r>
                      <a:r>
                        <a:rPr lang="ru-RU" sz="1000" i="0" baseline="0" dirty="0" smtClean="0">
                          <a:latin typeface="+mn-lt"/>
                        </a:rPr>
                        <a:t> </a:t>
                      </a:r>
                      <a:r>
                        <a:rPr lang="ru-RU" sz="1000" i="1" baseline="0" dirty="0" smtClean="0">
                          <a:latin typeface="+mn-lt"/>
                        </a:rPr>
                        <a:t>(в раннем или позднем возрасте)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000" i="0" dirty="0" smtClean="0">
                          <a:latin typeface="+mn-lt"/>
                        </a:rPr>
                        <a:t>Документ, подтверждающий родство заявителя(ей) (или законность представления прав ребенка)</a:t>
                      </a:r>
                      <a:endParaRPr lang="ru-RU" sz="100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latin typeface="+mn-lt"/>
                        </a:rPr>
                        <a:t>Документ, подтверждающий право ребенка на пребывание в Российской Федерации</a:t>
                      </a:r>
                    </a:p>
                  </a:txBody>
                  <a:tcPr anchor="ctr"/>
                </a:tc>
              </a:tr>
              <a:tr h="4311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3200" i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3200" i="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i="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10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при приеме на обучение – </a:t>
            </a:r>
            <a:r>
              <a:rPr lang="ru-RU" sz="2400" dirty="0" smtClean="0">
                <a:solidFill>
                  <a:srgbClr val="FF0000"/>
                </a:solidFill>
              </a:rPr>
              <a:t>ДОКУМЕНТ(расписка)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(п.29 Порядок 458)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Документ с указанием индивидуального номера заявления и перечня документов, заверенный подписью должностного лица.</a:t>
            </a:r>
          </a:p>
          <a:p>
            <a:r>
              <a:rPr lang="ru-RU" dirty="0" smtClean="0"/>
              <a:t>Выдается при личном обращении заявителя.</a:t>
            </a:r>
          </a:p>
          <a:p>
            <a:r>
              <a:rPr lang="ru-RU" dirty="0" smtClean="0"/>
              <a:t>Образец: </a:t>
            </a:r>
          </a:p>
          <a:p>
            <a:pPr marL="0" indent="0">
              <a:buNone/>
            </a:pPr>
            <a:r>
              <a:rPr lang="ru-RU" sz="1200" i="1" dirty="0" err="1" smtClean="0">
                <a:solidFill>
                  <a:srgbClr val="FF0000"/>
                </a:solidFill>
              </a:rPr>
              <a:t>Исх.номер</a:t>
            </a:r>
            <a:r>
              <a:rPr lang="ru-RU" sz="1200" i="1" dirty="0" smtClean="0">
                <a:solidFill>
                  <a:srgbClr val="FF0000"/>
                </a:solidFill>
              </a:rPr>
              <a:t>, дата</a:t>
            </a:r>
          </a:p>
          <a:p>
            <a:pPr marL="0" indent="0" algn="ctr">
              <a:buNone/>
            </a:pPr>
            <a:r>
              <a:rPr lang="ru-RU" sz="1200" i="1" dirty="0" smtClean="0">
                <a:solidFill>
                  <a:srgbClr val="FF0000"/>
                </a:solidFill>
              </a:rPr>
              <a:t>Уважаемый родитель (законный представитель)!</a:t>
            </a:r>
          </a:p>
          <a:p>
            <a:pPr marL="0" indent="0">
              <a:buNone/>
            </a:pPr>
            <a:r>
              <a:rPr lang="ru-RU" sz="1200" i="1" dirty="0" smtClean="0">
                <a:solidFill>
                  <a:srgbClr val="FF0000"/>
                </a:solidFill>
              </a:rPr>
              <a:t>Индивидуальный номер Вашего заявления о приеме на обучение в ….(наименование школы) - № ___.</a:t>
            </a:r>
          </a:p>
          <a:p>
            <a:pPr marL="0" indent="0">
              <a:buNone/>
            </a:pPr>
            <a:r>
              <a:rPr lang="ru-RU" sz="1200" i="1" dirty="0" smtClean="0">
                <a:solidFill>
                  <a:srgbClr val="FF0000"/>
                </a:solidFill>
              </a:rPr>
              <a:t>Перечень представленных при приеме на обучение документов:</a:t>
            </a:r>
          </a:p>
          <a:p>
            <a:pPr>
              <a:buFont typeface="Wingdings" pitchFamily="2" charset="2"/>
              <a:buChar char="ü"/>
            </a:pPr>
            <a:r>
              <a:rPr lang="ru-RU" sz="1200" i="1" dirty="0" smtClean="0">
                <a:solidFill>
                  <a:srgbClr val="FF0000"/>
                </a:solidFill>
              </a:rPr>
              <a:t>Документ № 1</a:t>
            </a:r>
          </a:p>
          <a:p>
            <a:pPr>
              <a:buFont typeface="Wingdings" pitchFamily="2" charset="2"/>
              <a:buChar char="ü"/>
            </a:pPr>
            <a:r>
              <a:rPr lang="ru-RU" sz="1200" i="1" dirty="0" smtClean="0">
                <a:solidFill>
                  <a:srgbClr val="FF0000"/>
                </a:solidFill>
              </a:rPr>
              <a:t>Документ № 2</a:t>
            </a:r>
          </a:p>
          <a:p>
            <a:pPr>
              <a:buFont typeface="Wingdings" pitchFamily="2" charset="2"/>
              <a:buChar char="ü"/>
            </a:pPr>
            <a:r>
              <a:rPr lang="ru-RU" sz="1200" i="1" dirty="0" smtClean="0">
                <a:solidFill>
                  <a:srgbClr val="FF0000"/>
                </a:solidFill>
              </a:rPr>
              <a:t>Документ № 3</a:t>
            </a:r>
          </a:p>
          <a:p>
            <a:pPr marL="0" indent="0">
              <a:buNone/>
            </a:pPr>
            <a:r>
              <a:rPr lang="ru-RU" sz="1200" i="1" dirty="0" smtClean="0">
                <a:solidFill>
                  <a:srgbClr val="FF0000"/>
                </a:solidFill>
              </a:rPr>
              <a:t>Ответственный за прием заявлений о приеме на обучение и документов             Подпись              ФИО </a:t>
            </a:r>
          </a:p>
          <a:p>
            <a:pPr marL="0" indent="0">
              <a:buNone/>
            </a:pPr>
            <a:endParaRPr lang="ru-RU" sz="1200" i="1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195538"/>
              </p:ext>
            </p:extLst>
          </p:nvPr>
        </p:nvGraphicFramePr>
        <p:xfrm>
          <a:off x="539552" y="5805264"/>
          <a:ext cx="8208912" cy="730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*Издать 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приказ об утверждении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документа (расписки)</a:t>
                      </a:r>
                      <a:endParaRPr lang="ru-RU" sz="1400" i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*Предъявить</a:t>
                      </a:r>
                      <a:r>
                        <a:rPr lang="ru-RU" sz="1400" i="1" baseline="0" dirty="0" smtClean="0">
                          <a:solidFill>
                            <a:srgbClr val="FF0000"/>
                          </a:solidFill>
                        </a:rPr>
                        <a:t> при проверке форму расписки, которую использовали в 2016-2020 гг.</a:t>
                      </a:r>
                      <a:endParaRPr lang="ru-RU" sz="14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9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при приеме на обучение </a:t>
            </a:r>
            <a:r>
              <a:rPr lang="ru-RU" sz="2400" dirty="0" smtClean="0">
                <a:solidFill>
                  <a:srgbClr val="2F5897"/>
                </a:solidFill>
              </a:rPr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ПРИКАЗ (распорядительный акт) о приеме на обучение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(п.31 Порядок 458)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/>
              <a:t>Сроки приема на </a:t>
            </a:r>
            <a:r>
              <a:rPr lang="ru-RU" sz="2000" dirty="0" smtClean="0"/>
              <a:t>обучение, преимущество, издание приказа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6336348"/>
              </p:ext>
            </p:extLst>
          </p:nvPr>
        </p:nvGraphicFramePr>
        <p:xfrm>
          <a:off x="457200" y="2276872"/>
          <a:ext cx="850728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201416"/>
                <a:gridCol w="2088232"/>
                <a:gridCol w="216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Категория заявителей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Приказ</a:t>
                      </a:r>
                      <a:r>
                        <a:rPr lang="ru-RU" baseline="0" dirty="0" smtClean="0"/>
                        <a:t> о приеме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меют право: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внеочередное,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первоочередное;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Преимущественное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Проживают на закрепленной территории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</a:t>
                      </a:r>
                      <a:r>
                        <a:rPr lang="ru-RU" baseline="0" dirty="0" smtClean="0"/>
                        <a:t> 1 апреля по 30 июня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течение 3 рабочих дней после завершения приема</a:t>
                      </a:r>
                    </a:p>
                    <a:p>
                      <a:r>
                        <a:rPr lang="ru-RU" dirty="0" smtClean="0"/>
                        <a:t>(после 30.06)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Заявление принято 15 июня,</a:t>
                      </a:r>
                      <a:r>
                        <a:rPr lang="ru-RU" baseline="0" dirty="0" smtClean="0"/>
                        <a:t> приказ можно издать только </a:t>
                      </a:r>
                    </a:p>
                    <a:p>
                      <a:r>
                        <a:rPr lang="ru-RU" baseline="0" dirty="0" smtClean="0"/>
                        <a:t>01.07/</a:t>
                      </a:r>
                      <a:r>
                        <a:rPr lang="ru-RU" dirty="0" smtClean="0"/>
                        <a:t> 02.07/03.07</a:t>
                      </a:r>
                    </a:p>
                    <a:p>
                      <a:r>
                        <a:rPr lang="ru-RU" dirty="0" smtClean="0"/>
                        <a:t>В приказе указать ФИО детей в приоритетном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порядке:</a:t>
                      </a:r>
                      <a:r>
                        <a:rPr lang="ru-RU" baseline="0" dirty="0" smtClean="0"/>
                        <a:t> имеют право, </a:t>
                      </a:r>
                      <a:r>
                        <a:rPr lang="ru-RU" baseline="0" dirty="0" err="1" smtClean="0"/>
                        <a:t>прож.на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закр.тер-ии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9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при приеме на обучение </a:t>
            </a:r>
            <a:r>
              <a:rPr lang="ru-RU" sz="2400" dirty="0" smtClean="0">
                <a:solidFill>
                  <a:srgbClr val="2F5897"/>
                </a:solidFill>
              </a:rPr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ПРИКАЗ (распорядительный акт) о приеме на обучение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(п.31 Порядок 458)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/>
              <a:t>Сроки приема на </a:t>
            </a:r>
            <a:r>
              <a:rPr lang="ru-RU" sz="2000" dirty="0" smtClean="0"/>
              <a:t>обучение, преимущество, издание приказа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415305"/>
              </p:ext>
            </p:extLst>
          </p:nvPr>
        </p:nvGraphicFramePr>
        <p:xfrm>
          <a:off x="457200" y="2276872"/>
          <a:ext cx="850728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201416"/>
                <a:gridCol w="2088232"/>
                <a:gridCol w="216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Категория заявителей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Приказ</a:t>
                      </a:r>
                      <a:r>
                        <a:rPr lang="ru-RU" baseline="0" dirty="0" smtClean="0"/>
                        <a:t> о приеме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Не проживают на закрепленной территории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с 6 июля по 5 сентября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течение 5 рабочих дней после приема каждого заявления, при наличии свободных мест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Заявление принято 6 июля,</a:t>
                      </a:r>
                      <a:r>
                        <a:rPr lang="ru-RU" baseline="0" dirty="0" smtClean="0"/>
                        <a:t> приказ надо издать до 10 июля;</a:t>
                      </a:r>
                    </a:p>
                    <a:p>
                      <a:r>
                        <a:rPr lang="ru-RU" baseline="0" dirty="0" smtClean="0"/>
                        <a:t>Заявление – 7 июля, приказ – до 12.07</a:t>
                      </a:r>
                    </a:p>
                    <a:p>
                      <a:r>
                        <a:rPr lang="ru-RU" baseline="0" dirty="0" smtClean="0"/>
                        <a:t>Заявление – 8 июля, приказ – до 13.07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83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Личное дело формируется сразу после издания  приказа о приеме н обучение</a:t>
            </a:r>
          </a:p>
          <a:p>
            <a:r>
              <a:rPr lang="ru-RU" dirty="0" smtClean="0"/>
              <a:t>В личное дело вкладывается заявление, документы в соответствии с перечнем порядка 458.</a:t>
            </a:r>
          </a:p>
          <a:p>
            <a:r>
              <a:rPr lang="ru-RU" dirty="0" smtClean="0"/>
              <a:t>В личном деле должна быть опись, которая формируется на этапе принятия заявления. 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2F5897"/>
                </a:solidFill>
              </a:rPr>
              <a:t>Обязательные документы в ОО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при приеме на обучение </a:t>
            </a:r>
            <a:r>
              <a:rPr lang="ru-RU" sz="2400" dirty="0" smtClean="0">
                <a:solidFill>
                  <a:srgbClr val="2F5897"/>
                </a:solidFill>
              </a:rPr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ЛИЧНОЕ ДЕЛО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(п.32 Порядок 458)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9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документов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информационном стенде и официальном сайте 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(п.6,16,25 Порядок 458)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916291"/>
              </p:ext>
            </p:extLst>
          </p:nvPr>
        </p:nvGraphicFramePr>
        <p:xfrm>
          <a:off x="457200" y="1600200"/>
          <a:ext cx="8291264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34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FF0000"/>
                </a:solidFill>
              </a:rPr>
              <a:t>Особые права(преимущества)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/>
              <a:t>при приеме на обучение</a:t>
            </a:r>
            <a:br>
              <a:rPr lang="ru-RU" sz="2400" dirty="0" smtClean="0"/>
            </a:br>
            <a:r>
              <a:rPr lang="ru-RU" sz="2400" dirty="0" smtClean="0"/>
              <a:t>(п.9,10,12,17 Порядок 458)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957646"/>
              </p:ext>
            </p:extLst>
          </p:nvPr>
        </p:nvGraphicFramePr>
        <p:xfrm>
          <a:off x="457200" y="1600200"/>
          <a:ext cx="8229600" cy="4048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34680"/>
                <a:gridCol w="5194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Преимущество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Категория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Внеочередной прием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прокуроров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судей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сотрудников Следственного комитета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Первоочередной прием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военнослужащих по месту</a:t>
                      </a:r>
                      <a:r>
                        <a:rPr lang="ru-RU" baseline="0" dirty="0" smtClean="0"/>
                        <a:t> жительства семьи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сотрудников</a:t>
                      </a:r>
                      <a:r>
                        <a:rPr lang="ru-RU" baseline="0" dirty="0" smtClean="0"/>
                        <a:t> полиции (…)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Преимущественное право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Проживающие в одной семье и имеют общее место жительство</a:t>
                      </a:r>
                      <a:r>
                        <a:rPr lang="ru-RU" baseline="0" dirty="0" smtClean="0"/>
                        <a:t> братья/сестры, которые уже учатся в школе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приема</a:t>
                      </a:r>
                    </a:p>
                    <a:p>
                      <a:r>
                        <a:rPr lang="ru-RU" dirty="0" smtClean="0"/>
                        <a:t> с 1 апреля по 30.06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Проживают на закрепленной</a:t>
                      </a:r>
                      <a:r>
                        <a:rPr lang="ru-RU" baseline="0" dirty="0" smtClean="0"/>
                        <a:t> территории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FF0000"/>
                </a:solidFill>
              </a:rPr>
              <a:t>Особенности при приеме заявлений и документов (п.23 Порядок 458)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10445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Общеобразовательная организация осуществляет </a:t>
            </a:r>
            <a:r>
              <a:rPr lang="ru-RU" i="1" dirty="0">
                <a:solidFill>
                  <a:srgbClr val="FF0000"/>
                </a:solidFill>
              </a:rPr>
              <a:t>проверку достоверности сведений, указанных в заявлении о приеме на обучение, и соответствия действительности поданных электронных образов документов</a:t>
            </a:r>
            <a:r>
              <a:rPr lang="ru-RU" dirty="0"/>
              <a:t>. При проведении указанной проверки общеобразовательная организация </a:t>
            </a:r>
            <a:r>
              <a:rPr lang="ru-RU" i="1" dirty="0">
                <a:solidFill>
                  <a:srgbClr val="FF0000"/>
                </a:solidFill>
              </a:rPr>
              <a:t>вправе обращаться к соответствующим государственным информационным системам, в государственные (муниципальные) органы и организации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Способы проверки: по телефону, официальный запрос в Отдел ЗАГС, паспортный стол, исполнительный комитет сельского/городского поселений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30275"/>
              </p:ext>
            </p:extLst>
          </p:nvPr>
        </p:nvGraphicFramePr>
        <p:xfrm>
          <a:off x="539552" y="5805264"/>
          <a:ext cx="8208912" cy="730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600" b="0" i="1" u="none" baseline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ru-RU" sz="1600" b="0" i="1" u="none" dirty="0" smtClean="0">
                          <a:solidFill>
                            <a:srgbClr val="FF0000"/>
                          </a:solidFill>
                        </a:rPr>
                        <a:t>Определить порядок проведения проверки, способы проверки, сроки проверки. 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endParaRPr lang="ru-RU" sz="1400" i="1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6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FF0000"/>
                </a:solidFill>
              </a:rPr>
              <a:t>Особенности ЛНА </a:t>
            </a:r>
            <a:r>
              <a:rPr lang="ru-RU" sz="2800" dirty="0" smtClean="0"/>
              <a:t>«Правила приема на обучение в МБОУ …..ОШ»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ЛНА не должен дублировать Порядок 458</a:t>
            </a:r>
          </a:p>
          <a:p>
            <a:r>
              <a:rPr lang="ru-RU" sz="1800" dirty="0" smtClean="0"/>
              <a:t>Правила приема должны регламентировать прием в части, не урегулированной 273-ФЗ и Порядком 458.</a:t>
            </a:r>
          </a:p>
          <a:p>
            <a:r>
              <a:rPr lang="ru-RU" sz="1800" dirty="0" smtClean="0"/>
              <a:t>Например: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порядок утверждения бланков заявления, журнала, расписки;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порядок и место размещения обязательной информации с указанием ссылки;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место и время приема заявления, сроки регистрации заявления; адрес электронной почты для направления заявления и документов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порядок проведения проверки;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порядок определения класса в параллели (1а/б/в)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/>
              <a:t>Другое </a:t>
            </a:r>
          </a:p>
          <a:p>
            <a:endParaRPr lang="ru-RU" sz="1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166044"/>
              </p:ext>
            </p:extLst>
          </p:nvPr>
        </p:nvGraphicFramePr>
        <p:xfrm>
          <a:off x="539552" y="5805264"/>
          <a:ext cx="8208912" cy="730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208912"/>
              </a:tblGrid>
              <a:tr h="730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600" b="0" i="1" u="none" baseline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ru-RU" sz="1600" b="0" i="1" u="none" dirty="0" smtClean="0">
                          <a:solidFill>
                            <a:srgbClr val="FF0000"/>
                          </a:solidFill>
                        </a:rPr>
                        <a:t>разработать ЛНА с учетом нового Порядка 458,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600" b="0" i="1" u="none" dirty="0" smtClean="0">
                          <a:solidFill>
                            <a:srgbClr val="FF0000"/>
                          </a:solidFill>
                        </a:rPr>
                        <a:t> рассмотреть/принять,</a:t>
                      </a:r>
                      <a:r>
                        <a:rPr lang="ru-RU" sz="1600" b="0" i="1" u="non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b="0" i="1" u="none" dirty="0" smtClean="0">
                          <a:solidFill>
                            <a:srgbClr val="FF0000"/>
                          </a:solidFill>
                        </a:rPr>
                        <a:t>утвердить и ввести в действие</a:t>
                      </a:r>
                      <a:endParaRPr lang="ru-RU" sz="1400" i="1" baseline="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8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 smtClean="0"/>
              <a:t>Проект приказа </a:t>
            </a:r>
            <a:br>
              <a:rPr lang="ru-RU" sz="2400" dirty="0" smtClean="0"/>
            </a:br>
            <a:r>
              <a:rPr lang="ru-RU" sz="2400" dirty="0" smtClean="0"/>
              <a:t>«Об организации работы по приему от граждан заявлений на обучение по образовательным программам НО, ОО и СОО»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>
            <a:noAutofit/>
          </a:bodyPr>
          <a:lstStyle/>
          <a:p>
            <a:pPr marL="0" indent="450000"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 целью исполнения обязательных требований в области образования, руководствуясь Порядком приема на обучение по образовательным программам начального общего, основного общего и среднего общего образования (утвержден Приказом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РФ от 02.09.2020 г. № 458)</a:t>
            </a: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приказываю: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Утвердить форму заявления о приеме на обучение, журнала приема заявлений о приеме на обучение, документа (Приложения)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Назначить (должность, ФИО) ответственным за прием заявлений о приеме на обучение и документов (прописать обязанности)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Назначить (должность, ФИО) ответственным за размещение документов на информационном стенде и официальном сайте (прописать обязанности, сроки)  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Назначить (должность, ФИО) ответственным за подготовку проекта приказа о приеме на обучение, их регистрацию и соблюдением сроков издания приказов.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Назначенным ответственным лицам изучить нормативные документы, регламентирующие порядок приема на обучение, организовать работу с неукоснительным соблюдением обязательных требований.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Контроль исполнения оставляю за собой.</a:t>
            </a:r>
          </a:p>
          <a:p>
            <a:pPr marL="0" indent="450000"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296</TotalTime>
  <Words>2228</Words>
  <Application>Microsoft Office PowerPoint</Application>
  <PresentationFormat>Экран (4:3)</PresentationFormat>
  <Paragraphs>224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Исполнительная</vt:lpstr>
      <vt:lpstr>ПОРЯДОК ПРИЕМА НА ОБУЧЕНИЕ ПО ОБРАЗОВАТЕЛЬНЫМ ПРОГРАММАМ НАЧАЛЬНОГО ОБЩЕГО, ОСНОВНОГО ОБЩЕГО И СРЕДНЕГО ОБЩЕГО ОБРАЗОВАНИЯ (далее-Порядок)</vt:lpstr>
      <vt:lpstr>Нормативные документы:</vt:lpstr>
      <vt:lpstr>Организационно-подготовительная работа </vt:lpstr>
      <vt:lpstr>Общий порядок</vt:lpstr>
      <vt:lpstr>Обязательные документы в ОО  при приеме на обучение – ЗАЯВЛЕНИЕ  (п.24 Порядок 458)</vt:lpstr>
      <vt:lpstr>Обязательные документы в ОО  при приеме на обучение – ЗАЯВЛЕНИЕ  (п.24 Порядок 458)</vt:lpstr>
      <vt:lpstr>Обязательные документы в ОО  при приеме на обучение – ЖУРНАЛ приема заявлений о приеме на обучение (п.29 Порядок 458)</vt:lpstr>
      <vt:lpstr>*образец формы журнала приема заявлений о приеме на обучение </vt:lpstr>
      <vt:lpstr>Обязательные документы в ОО  при приеме на обучение – ПЕРЕЧЕНЬ ДОКУМЕНТОВ (копии и оригиналы) (п.26 Порядок 458)</vt:lpstr>
      <vt:lpstr>*образец формы журнала приема заявлений о приеме на обучение (продолжение) </vt:lpstr>
      <vt:lpstr>Обязательные документы в ОО  при приеме на обучение – ДОКУМЕНТ(расписка) (п.29 Порядок 458)</vt:lpstr>
      <vt:lpstr>Обязательные документы в ОО  при приеме на обучение – ПРИКАЗ (распорядительный акт) о приеме на обучение (п.31 Порядок 458)</vt:lpstr>
      <vt:lpstr>Обязательные документы в ОО  при приеме на обучение – ПРИКАЗ (распорядительный акт) о приеме на обучение (п.31 Порядок 458)</vt:lpstr>
      <vt:lpstr>Обязательные документы в ОО  при приеме на обучение – ЛИЧНОЕ ДЕЛО  (п.32 Порядок 458)</vt:lpstr>
      <vt:lpstr>Размещение документов на информационном стенде и официальном сайте  (п.6,16,25 Порядок 458)</vt:lpstr>
      <vt:lpstr>Особые права(преимущества)  при приеме на обучение (п.9,10,12,17 Порядок 458)</vt:lpstr>
      <vt:lpstr>Особенности при приеме заявлений и документов (п.23 Порядок 458)</vt:lpstr>
      <vt:lpstr>Особенности ЛНА «Правила приема на обучение в МБОУ …..ОШ»</vt:lpstr>
      <vt:lpstr>Проект приказа  «Об организации работы по приему от граждан заявлений на обучение по образовательным программам НО, ОО и СОО»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ПРИЕМА НА ОБУЧЕНИЕ ПО ОБРАЗОВАТЕЛЬНЫМ ПРОГРАММАМ НАЧАЛЬНОГО ОБЩЕГО, ОСНОВНОГО ОБЩЕГО И СРЕДНЕГО ОБЩЕГО ОБРАЗОВАНИЯ</dc:title>
  <dc:creator>KseniyaE</dc:creator>
  <cp:lastModifiedBy>KseniyaE</cp:lastModifiedBy>
  <cp:revision>32</cp:revision>
  <dcterms:created xsi:type="dcterms:W3CDTF">2021-01-23T18:04:17Z</dcterms:created>
  <dcterms:modified xsi:type="dcterms:W3CDTF">2021-01-23T23:00:28Z</dcterms:modified>
</cp:coreProperties>
</file>